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3"/>
  </p:notesMasterIdLst>
  <p:handoutMasterIdLst>
    <p:handoutMasterId r:id="rId24"/>
  </p:handoutMasterIdLst>
  <p:sldIdLst>
    <p:sldId id="256" r:id="rId5"/>
    <p:sldId id="399" r:id="rId6"/>
    <p:sldId id="400" r:id="rId7"/>
    <p:sldId id="393" r:id="rId8"/>
    <p:sldId id="395" r:id="rId9"/>
    <p:sldId id="394" r:id="rId10"/>
    <p:sldId id="396" r:id="rId11"/>
    <p:sldId id="397" r:id="rId12"/>
    <p:sldId id="398" r:id="rId13"/>
    <p:sldId id="328" r:id="rId14"/>
    <p:sldId id="373" r:id="rId15"/>
    <p:sldId id="371" r:id="rId16"/>
    <p:sldId id="372" r:id="rId17"/>
    <p:sldId id="359" r:id="rId18"/>
    <p:sldId id="355" r:id="rId19"/>
    <p:sldId id="403" r:id="rId20"/>
    <p:sldId id="404" r:id="rId21"/>
    <p:sldId id="341" r:id="rId2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09" userDrawn="1">
          <p15:clr>
            <a:srgbClr val="A4A3A4"/>
          </p15:clr>
        </p15:guide>
        <p15:guide id="2" pos="41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3826"/>
    <a:srgbClr val="F8F1F1"/>
    <a:srgbClr val="8FAADC"/>
    <a:srgbClr val="66A0D0"/>
    <a:srgbClr val="8C6E8E"/>
    <a:srgbClr val="AE6464"/>
    <a:srgbClr val="D3B25F"/>
    <a:srgbClr val="C2AA46"/>
    <a:srgbClr val="990000"/>
    <a:srgbClr val="C2A1C3"/>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743" autoAdjust="0"/>
    <p:restoredTop sz="94652" autoAdjust="0"/>
  </p:normalViewPr>
  <p:slideViewPr>
    <p:cSldViewPr snapToGrid="0">
      <p:cViewPr varScale="1">
        <p:scale>
          <a:sx n="121" d="100"/>
          <a:sy n="121" d="100"/>
        </p:scale>
        <p:origin x="72" y="293"/>
      </p:cViewPr>
      <p:guideLst>
        <p:guide orient="horz" pos="2409"/>
        <p:guide pos="41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6" d="100"/>
          <a:sy n="126" d="100"/>
        </p:scale>
        <p:origin x="-490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12D93DD-A479-4F6C-AF5E-6152D069177D}" type="datetimeFigureOut">
              <a:rPr lang="ru-RU" smtClean="0"/>
              <a:t>19.08.2026</a:t>
            </a:fld>
            <a:endParaRPr lang="ru-RU" dirty="0"/>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D527F79-BC16-4DE0-8BA2-D3AF1D768C7A}" type="slidenum">
              <a:rPr lang="ru-RU" smtClean="0"/>
              <a:t>‹#›</a:t>
            </a:fld>
            <a:endParaRPr lang="ru-RU" dirty="0"/>
          </a:p>
        </p:txBody>
      </p:sp>
    </p:spTree>
    <p:extLst>
      <p:ext uri="{BB962C8B-B14F-4D97-AF65-F5344CB8AC3E}">
        <p14:creationId xmlns:p14="http://schemas.microsoft.com/office/powerpoint/2010/main" val="30594715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CDAC6F-BB1F-4063-BD4A-C26C60CE3AD6}" type="datetimeFigureOut">
              <a:rPr lang="ru-RU" smtClean="0"/>
              <a:t>19.08.2026</a:t>
            </a:fld>
            <a:endParaRPr lang="ru-RU" dirty="0"/>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060B39-B557-40BF-9ECA-089F8F8977CD}" type="slidenum">
              <a:rPr lang="ru-RU" smtClean="0"/>
              <a:t>‹#›</a:t>
            </a:fld>
            <a:endParaRPr lang="ru-RU" dirty="0"/>
          </a:p>
        </p:txBody>
      </p:sp>
    </p:spTree>
    <p:extLst>
      <p:ext uri="{BB962C8B-B14F-4D97-AF65-F5344CB8AC3E}">
        <p14:creationId xmlns:p14="http://schemas.microsoft.com/office/powerpoint/2010/main" val="817456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Титульный слайд">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EB80CA3B-4918-4A91-8FD7-D6F8CA9D437A}"/>
              </a:ext>
            </a:extLst>
          </p:cNvPr>
          <p:cNvSpPr/>
          <p:nvPr userDrawn="1"/>
        </p:nvSpPr>
        <p:spPr>
          <a:xfrm>
            <a:off x="8204202" y="1"/>
            <a:ext cx="3987798" cy="368506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8" name="Рисунок 7">
            <a:extLst>
              <a:ext uri="{FF2B5EF4-FFF2-40B4-BE49-F238E27FC236}">
                <a16:creationId xmlns:a16="http://schemas.microsoft.com/office/drawing/2014/main" id="{867E0747-2AE5-4AC7-B6AA-9AD9F7BF525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0"/>
            <a:ext cx="8204200" cy="6858000"/>
          </a:xfrm>
          <a:prstGeom prst="rect">
            <a:avLst/>
          </a:prstGeom>
        </p:spPr>
      </p:pic>
      <p:sp>
        <p:nvSpPr>
          <p:cNvPr id="6" name="Прямоугольник 5">
            <a:extLst>
              <a:ext uri="{FF2B5EF4-FFF2-40B4-BE49-F238E27FC236}">
                <a16:creationId xmlns:a16="http://schemas.microsoft.com/office/drawing/2014/main" id="{EB80CA3B-4918-4A91-8FD7-D6F8CA9D437A}"/>
              </a:ext>
            </a:extLst>
          </p:cNvPr>
          <p:cNvSpPr/>
          <p:nvPr userDrawn="1"/>
        </p:nvSpPr>
        <p:spPr>
          <a:xfrm>
            <a:off x="8204202" y="6200774"/>
            <a:ext cx="3987798" cy="65722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a:extLst>
              <a:ext uri="{FF2B5EF4-FFF2-40B4-BE49-F238E27FC236}">
                <a16:creationId xmlns:a16="http://schemas.microsoft.com/office/drawing/2014/main" id="{EB80CA3B-4918-4A91-8FD7-D6F8CA9D437A}"/>
              </a:ext>
            </a:extLst>
          </p:cNvPr>
          <p:cNvSpPr/>
          <p:nvPr userDrawn="1"/>
        </p:nvSpPr>
        <p:spPr>
          <a:xfrm>
            <a:off x="8204202" y="396784"/>
            <a:ext cx="3987797" cy="11406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Прямоугольник 9">
            <a:extLst>
              <a:ext uri="{FF2B5EF4-FFF2-40B4-BE49-F238E27FC236}">
                <a16:creationId xmlns:a16="http://schemas.microsoft.com/office/drawing/2014/main" id="{EB80CA3B-4918-4A91-8FD7-D6F8CA9D437A}"/>
              </a:ext>
            </a:extLst>
          </p:cNvPr>
          <p:cNvSpPr/>
          <p:nvPr userDrawn="1"/>
        </p:nvSpPr>
        <p:spPr>
          <a:xfrm>
            <a:off x="1086929" y="3685064"/>
            <a:ext cx="7117272" cy="25157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 name="Прямоугольник 8">
            <a:extLst>
              <a:ext uri="{FF2B5EF4-FFF2-40B4-BE49-F238E27FC236}">
                <a16:creationId xmlns:a16="http://schemas.microsoft.com/office/drawing/2014/main" id="{EB80CA3B-4918-4A91-8FD7-D6F8CA9D437A}"/>
              </a:ext>
            </a:extLst>
          </p:cNvPr>
          <p:cNvSpPr/>
          <p:nvPr userDrawn="1"/>
        </p:nvSpPr>
        <p:spPr>
          <a:xfrm>
            <a:off x="1168400" y="3746500"/>
            <a:ext cx="11023600" cy="2387600"/>
          </a:xfrm>
          <a:prstGeom prst="rect">
            <a:avLst/>
          </a:prstGeom>
          <a:solidFill>
            <a:srgbClr val="9238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1" name="Рисунок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12011" y="-267304"/>
            <a:ext cx="4572180" cy="2468779"/>
          </a:xfrm>
          <a:prstGeom prst="rect">
            <a:avLst/>
          </a:prstGeom>
        </p:spPr>
      </p:pic>
    </p:spTree>
    <p:extLst>
      <p:ext uri="{BB962C8B-B14F-4D97-AF65-F5344CB8AC3E}">
        <p14:creationId xmlns:p14="http://schemas.microsoft.com/office/powerpoint/2010/main" val="2934504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Титульный слайд">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EB80CA3B-4918-4A91-8FD7-D6F8CA9D437A}"/>
              </a:ext>
            </a:extLst>
          </p:cNvPr>
          <p:cNvSpPr/>
          <p:nvPr userDrawn="1"/>
        </p:nvSpPr>
        <p:spPr>
          <a:xfrm>
            <a:off x="8204202" y="1"/>
            <a:ext cx="3987798" cy="368506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8" name="Рисунок 7">
            <a:extLst>
              <a:ext uri="{FF2B5EF4-FFF2-40B4-BE49-F238E27FC236}">
                <a16:creationId xmlns:a16="http://schemas.microsoft.com/office/drawing/2014/main" id="{867E0747-2AE5-4AC7-B6AA-9AD9F7BF525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0"/>
            <a:ext cx="8204200" cy="6857999"/>
          </a:xfrm>
          <a:prstGeom prst="rect">
            <a:avLst/>
          </a:prstGeom>
        </p:spPr>
      </p:pic>
      <p:sp>
        <p:nvSpPr>
          <p:cNvPr id="6" name="Прямоугольник 5">
            <a:extLst>
              <a:ext uri="{FF2B5EF4-FFF2-40B4-BE49-F238E27FC236}">
                <a16:creationId xmlns:a16="http://schemas.microsoft.com/office/drawing/2014/main" id="{EB80CA3B-4918-4A91-8FD7-D6F8CA9D437A}"/>
              </a:ext>
            </a:extLst>
          </p:cNvPr>
          <p:cNvSpPr/>
          <p:nvPr userDrawn="1"/>
        </p:nvSpPr>
        <p:spPr>
          <a:xfrm>
            <a:off x="8204202" y="6200774"/>
            <a:ext cx="3987798" cy="65722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Прямоугольник 9">
            <a:extLst>
              <a:ext uri="{FF2B5EF4-FFF2-40B4-BE49-F238E27FC236}">
                <a16:creationId xmlns:a16="http://schemas.microsoft.com/office/drawing/2014/main" id="{EB80CA3B-4918-4A91-8FD7-D6F8CA9D437A}"/>
              </a:ext>
            </a:extLst>
          </p:cNvPr>
          <p:cNvSpPr/>
          <p:nvPr userDrawn="1"/>
        </p:nvSpPr>
        <p:spPr>
          <a:xfrm>
            <a:off x="1086929" y="3685064"/>
            <a:ext cx="7117272" cy="25157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 name="Прямоугольник 8">
            <a:extLst>
              <a:ext uri="{FF2B5EF4-FFF2-40B4-BE49-F238E27FC236}">
                <a16:creationId xmlns:a16="http://schemas.microsoft.com/office/drawing/2014/main" id="{EB80CA3B-4918-4A91-8FD7-D6F8CA9D437A}"/>
              </a:ext>
            </a:extLst>
          </p:cNvPr>
          <p:cNvSpPr/>
          <p:nvPr userDrawn="1"/>
        </p:nvSpPr>
        <p:spPr>
          <a:xfrm>
            <a:off x="1168400" y="3746500"/>
            <a:ext cx="11023600" cy="2387600"/>
          </a:xfrm>
          <a:prstGeom prst="rect">
            <a:avLst/>
          </a:prstGeom>
          <a:solidFill>
            <a:srgbClr val="9238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1" name="Рисунок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12011" y="-646868"/>
            <a:ext cx="4572180" cy="2468779"/>
          </a:xfrm>
          <a:prstGeom prst="rect">
            <a:avLst/>
          </a:prstGeom>
        </p:spPr>
      </p:pic>
    </p:spTree>
    <p:extLst>
      <p:ext uri="{BB962C8B-B14F-4D97-AF65-F5344CB8AC3E}">
        <p14:creationId xmlns:p14="http://schemas.microsoft.com/office/powerpoint/2010/main" val="1143782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id="{EB80CA3B-4918-4A91-8FD7-D6F8CA9D437A}"/>
              </a:ext>
            </a:extLst>
          </p:cNvPr>
          <p:cNvSpPr/>
          <p:nvPr userDrawn="1"/>
        </p:nvSpPr>
        <p:spPr>
          <a:xfrm>
            <a:off x="0" y="1178944"/>
            <a:ext cx="12191998" cy="4122264"/>
          </a:xfrm>
          <a:prstGeom prst="rect">
            <a:avLst/>
          </a:prstGeom>
          <a:solidFill>
            <a:srgbClr val="9238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Прямоугольник 12">
            <a:extLst>
              <a:ext uri="{FF2B5EF4-FFF2-40B4-BE49-F238E27FC236}">
                <a16:creationId xmlns:a16="http://schemas.microsoft.com/office/drawing/2014/main" id="{EB80CA3B-4918-4A91-8FD7-D6F8CA9D437A}"/>
              </a:ext>
            </a:extLst>
          </p:cNvPr>
          <p:cNvSpPr/>
          <p:nvPr userDrawn="1"/>
        </p:nvSpPr>
        <p:spPr>
          <a:xfrm>
            <a:off x="0" y="0"/>
            <a:ext cx="12191998" cy="112474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 name="Прямоугольник 13">
            <a:extLst>
              <a:ext uri="{FF2B5EF4-FFF2-40B4-BE49-F238E27FC236}">
                <a16:creationId xmlns:a16="http://schemas.microsoft.com/office/drawing/2014/main" id="{EB80CA3B-4918-4A91-8FD7-D6F8CA9D437A}"/>
              </a:ext>
            </a:extLst>
          </p:cNvPr>
          <p:cNvSpPr/>
          <p:nvPr userDrawn="1"/>
        </p:nvSpPr>
        <p:spPr>
          <a:xfrm>
            <a:off x="0" y="5359878"/>
            <a:ext cx="12191998" cy="149812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7" name="Рисунок 6">
            <a:extLst>
              <a:ext uri="{FF2B5EF4-FFF2-40B4-BE49-F238E27FC236}">
                <a16:creationId xmlns:a16="http://schemas.microsoft.com/office/drawing/2014/main" id="{867E0747-2AE5-4AC7-B6AA-9AD9F7BF52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87084" y="1178944"/>
            <a:ext cx="7004916" cy="4122264"/>
          </a:xfrm>
          <a:prstGeom prst="rect">
            <a:avLst/>
          </a:prstGeom>
        </p:spPr>
      </p:pic>
      <p:pic>
        <p:nvPicPr>
          <p:cNvPr id="2" name="Рисунок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2915" y="-788417"/>
            <a:ext cx="5003322" cy="2701578"/>
          </a:xfrm>
          <a:prstGeom prst="rect">
            <a:avLst/>
          </a:prstGeom>
        </p:spPr>
      </p:pic>
    </p:spTree>
    <p:extLst>
      <p:ext uri="{BB962C8B-B14F-4D97-AF65-F5344CB8AC3E}">
        <p14:creationId xmlns:p14="http://schemas.microsoft.com/office/powerpoint/2010/main" val="3673377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5_Заголовок раздела">
    <p:bg>
      <p:bgPr>
        <a:solidFill>
          <a:schemeClr val="bg1"/>
        </a:solidFill>
        <a:effectLst/>
      </p:bgPr>
    </p:bg>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id="{EB80CA3B-4918-4A91-8FD7-D6F8CA9D437A}"/>
              </a:ext>
            </a:extLst>
          </p:cNvPr>
          <p:cNvSpPr/>
          <p:nvPr userDrawn="1"/>
        </p:nvSpPr>
        <p:spPr>
          <a:xfrm>
            <a:off x="0" y="1178944"/>
            <a:ext cx="12191998" cy="4122264"/>
          </a:xfrm>
          <a:prstGeom prst="rect">
            <a:avLst/>
          </a:prstGeom>
          <a:solidFill>
            <a:srgbClr val="9238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Прямоугольник 12">
            <a:extLst>
              <a:ext uri="{FF2B5EF4-FFF2-40B4-BE49-F238E27FC236}">
                <a16:creationId xmlns:a16="http://schemas.microsoft.com/office/drawing/2014/main" id="{EB80CA3B-4918-4A91-8FD7-D6F8CA9D437A}"/>
              </a:ext>
            </a:extLst>
          </p:cNvPr>
          <p:cNvSpPr/>
          <p:nvPr userDrawn="1"/>
        </p:nvSpPr>
        <p:spPr>
          <a:xfrm>
            <a:off x="0" y="0"/>
            <a:ext cx="12192000" cy="112474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 name="Прямоугольник 13">
            <a:extLst>
              <a:ext uri="{FF2B5EF4-FFF2-40B4-BE49-F238E27FC236}">
                <a16:creationId xmlns:a16="http://schemas.microsoft.com/office/drawing/2014/main" id="{EB80CA3B-4918-4A91-8FD7-D6F8CA9D437A}"/>
              </a:ext>
            </a:extLst>
          </p:cNvPr>
          <p:cNvSpPr/>
          <p:nvPr userDrawn="1"/>
        </p:nvSpPr>
        <p:spPr>
          <a:xfrm>
            <a:off x="0" y="5359878"/>
            <a:ext cx="12191998" cy="149812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7" name="Рисунок 6">
            <a:extLst>
              <a:ext uri="{FF2B5EF4-FFF2-40B4-BE49-F238E27FC236}">
                <a16:creationId xmlns:a16="http://schemas.microsoft.com/office/drawing/2014/main" id="{867E0747-2AE5-4AC7-B6AA-9AD9F7BF52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87084" y="1178944"/>
            <a:ext cx="7004916" cy="4122264"/>
          </a:xfrm>
          <a:prstGeom prst="rect">
            <a:avLst/>
          </a:prstGeom>
        </p:spPr>
      </p:pic>
      <p:pic>
        <p:nvPicPr>
          <p:cNvPr id="8" name="Рисунок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7589" y="-672018"/>
            <a:ext cx="4572180" cy="2468779"/>
          </a:xfrm>
          <a:prstGeom prst="rect">
            <a:avLst/>
          </a:prstGeom>
        </p:spPr>
      </p:pic>
    </p:spTree>
    <p:extLst>
      <p:ext uri="{BB962C8B-B14F-4D97-AF65-F5344CB8AC3E}">
        <p14:creationId xmlns:p14="http://schemas.microsoft.com/office/powerpoint/2010/main" val="4241928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Заголовок раздела">
    <p:bg>
      <p:bgPr>
        <a:solidFill>
          <a:schemeClr val="bg1"/>
        </a:solidFill>
        <a:effectLst/>
      </p:bgPr>
    </p:bg>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id="{EB80CA3B-4918-4A91-8FD7-D6F8CA9D437A}"/>
              </a:ext>
            </a:extLst>
          </p:cNvPr>
          <p:cNvSpPr/>
          <p:nvPr userDrawn="1"/>
        </p:nvSpPr>
        <p:spPr>
          <a:xfrm>
            <a:off x="0" y="1178944"/>
            <a:ext cx="12191998" cy="4122264"/>
          </a:xfrm>
          <a:prstGeom prst="rect">
            <a:avLst/>
          </a:prstGeom>
          <a:solidFill>
            <a:srgbClr val="D3B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Прямоугольник 12">
            <a:extLst>
              <a:ext uri="{FF2B5EF4-FFF2-40B4-BE49-F238E27FC236}">
                <a16:creationId xmlns:a16="http://schemas.microsoft.com/office/drawing/2014/main" id="{EB80CA3B-4918-4A91-8FD7-D6F8CA9D437A}"/>
              </a:ext>
            </a:extLst>
          </p:cNvPr>
          <p:cNvSpPr/>
          <p:nvPr userDrawn="1"/>
        </p:nvSpPr>
        <p:spPr>
          <a:xfrm>
            <a:off x="0" y="0"/>
            <a:ext cx="12192000" cy="112474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 name="Прямоугольник 13">
            <a:extLst>
              <a:ext uri="{FF2B5EF4-FFF2-40B4-BE49-F238E27FC236}">
                <a16:creationId xmlns:a16="http://schemas.microsoft.com/office/drawing/2014/main" id="{EB80CA3B-4918-4A91-8FD7-D6F8CA9D437A}"/>
              </a:ext>
            </a:extLst>
          </p:cNvPr>
          <p:cNvSpPr/>
          <p:nvPr userDrawn="1"/>
        </p:nvSpPr>
        <p:spPr>
          <a:xfrm>
            <a:off x="0" y="5359878"/>
            <a:ext cx="12191998" cy="149812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7" name="Рисунок 6">
            <a:extLst>
              <a:ext uri="{FF2B5EF4-FFF2-40B4-BE49-F238E27FC236}">
                <a16:creationId xmlns:a16="http://schemas.microsoft.com/office/drawing/2014/main" id="{867E0747-2AE5-4AC7-B6AA-9AD9F7BF52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45908" y="1178944"/>
            <a:ext cx="6246089" cy="4122264"/>
          </a:xfrm>
          <a:prstGeom prst="rect">
            <a:avLst/>
          </a:prstGeom>
        </p:spPr>
      </p:pic>
      <p:pic>
        <p:nvPicPr>
          <p:cNvPr id="8" name="Рисунок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2915" y="-788417"/>
            <a:ext cx="5003322" cy="2701578"/>
          </a:xfrm>
          <a:prstGeom prst="rect">
            <a:avLst/>
          </a:prstGeom>
        </p:spPr>
      </p:pic>
    </p:spTree>
    <p:extLst>
      <p:ext uri="{BB962C8B-B14F-4D97-AF65-F5344CB8AC3E}">
        <p14:creationId xmlns:p14="http://schemas.microsoft.com/office/powerpoint/2010/main" val="1731444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6_Заголовок раздела">
    <p:bg>
      <p:bgPr>
        <a:solidFill>
          <a:schemeClr val="bg1"/>
        </a:solidFill>
        <a:effectLst/>
      </p:bgPr>
    </p:bg>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id="{EB80CA3B-4918-4A91-8FD7-D6F8CA9D437A}"/>
              </a:ext>
            </a:extLst>
          </p:cNvPr>
          <p:cNvSpPr/>
          <p:nvPr userDrawn="1"/>
        </p:nvSpPr>
        <p:spPr>
          <a:xfrm>
            <a:off x="0" y="1178944"/>
            <a:ext cx="12191998" cy="4122264"/>
          </a:xfrm>
          <a:prstGeom prst="rect">
            <a:avLst/>
          </a:prstGeom>
          <a:solidFill>
            <a:srgbClr val="D3B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Прямоугольник 12">
            <a:extLst>
              <a:ext uri="{FF2B5EF4-FFF2-40B4-BE49-F238E27FC236}">
                <a16:creationId xmlns:a16="http://schemas.microsoft.com/office/drawing/2014/main" id="{EB80CA3B-4918-4A91-8FD7-D6F8CA9D437A}"/>
              </a:ext>
            </a:extLst>
          </p:cNvPr>
          <p:cNvSpPr/>
          <p:nvPr userDrawn="1"/>
        </p:nvSpPr>
        <p:spPr>
          <a:xfrm>
            <a:off x="0" y="0"/>
            <a:ext cx="12192000" cy="112474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 name="Прямоугольник 13">
            <a:extLst>
              <a:ext uri="{FF2B5EF4-FFF2-40B4-BE49-F238E27FC236}">
                <a16:creationId xmlns:a16="http://schemas.microsoft.com/office/drawing/2014/main" id="{EB80CA3B-4918-4A91-8FD7-D6F8CA9D437A}"/>
              </a:ext>
            </a:extLst>
          </p:cNvPr>
          <p:cNvSpPr/>
          <p:nvPr userDrawn="1"/>
        </p:nvSpPr>
        <p:spPr>
          <a:xfrm>
            <a:off x="0" y="5359878"/>
            <a:ext cx="12191998" cy="149812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7" name="Рисунок 6">
            <a:extLst>
              <a:ext uri="{FF2B5EF4-FFF2-40B4-BE49-F238E27FC236}">
                <a16:creationId xmlns:a16="http://schemas.microsoft.com/office/drawing/2014/main" id="{867E0747-2AE5-4AC7-B6AA-9AD9F7BF52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45908" y="1178944"/>
            <a:ext cx="6246089" cy="4122264"/>
          </a:xfrm>
          <a:prstGeom prst="rect">
            <a:avLst/>
          </a:prstGeom>
        </p:spPr>
      </p:pic>
      <p:pic>
        <p:nvPicPr>
          <p:cNvPr id="11" name="Рисунок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7589" y="-672018"/>
            <a:ext cx="4572180" cy="2468779"/>
          </a:xfrm>
          <a:prstGeom prst="rect">
            <a:avLst/>
          </a:prstGeom>
        </p:spPr>
      </p:pic>
    </p:spTree>
    <p:extLst>
      <p:ext uri="{BB962C8B-B14F-4D97-AF65-F5344CB8AC3E}">
        <p14:creationId xmlns:p14="http://schemas.microsoft.com/office/powerpoint/2010/main" val="4234032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Заголовок раздела">
    <p:bg>
      <p:bgPr>
        <a:solidFill>
          <a:schemeClr val="bg1"/>
        </a:solidFill>
        <a:effectLst/>
      </p:bgPr>
    </p:bg>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id="{EB80CA3B-4918-4A91-8FD7-D6F8CA9D437A}"/>
              </a:ext>
            </a:extLst>
          </p:cNvPr>
          <p:cNvSpPr/>
          <p:nvPr userDrawn="1"/>
        </p:nvSpPr>
        <p:spPr>
          <a:xfrm>
            <a:off x="0" y="1178944"/>
            <a:ext cx="12191998" cy="412226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Прямоугольник 12">
            <a:extLst>
              <a:ext uri="{FF2B5EF4-FFF2-40B4-BE49-F238E27FC236}">
                <a16:creationId xmlns:a16="http://schemas.microsoft.com/office/drawing/2014/main" id="{EB80CA3B-4918-4A91-8FD7-D6F8CA9D437A}"/>
              </a:ext>
            </a:extLst>
          </p:cNvPr>
          <p:cNvSpPr/>
          <p:nvPr userDrawn="1"/>
        </p:nvSpPr>
        <p:spPr>
          <a:xfrm>
            <a:off x="0" y="0"/>
            <a:ext cx="12192000" cy="112474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 name="Прямоугольник 13">
            <a:extLst>
              <a:ext uri="{FF2B5EF4-FFF2-40B4-BE49-F238E27FC236}">
                <a16:creationId xmlns:a16="http://schemas.microsoft.com/office/drawing/2014/main" id="{EB80CA3B-4918-4A91-8FD7-D6F8CA9D437A}"/>
              </a:ext>
            </a:extLst>
          </p:cNvPr>
          <p:cNvSpPr/>
          <p:nvPr userDrawn="1"/>
        </p:nvSpPr>
        <p:spPr>
          <a:xfrm>
            <a:off x="0" y="5359878"/>
            <a:ext cx="12192000" cy="149812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41" name="Рисунок 140">
            <a:extLst>
              <a:ext uri="{FF2B5EF4-FFF2-40B4-BE49-F238E27FC236}">
                <a16:creationId xmlns:a16="http://schemas.microsoft.com/office/drawing/2014/main" id="{867E0747-2AE5-4AC7-B6AA-9AD9F7BF52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8602" y="1178944"/>
            <a:ext cx="6183396" cy="4122264"/>
          </a:xfrm>
          <a:prstGeom prst="rect">
            <a:avLst/>
          </a:prstGeom>
        </p:spPr>
      </p:pic>
      <p:pic>
        <p:nvPicPr>
          <p:cNvPr id="7" name="Рисунок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2915" y="-788417"/>
            <a:ext cx="5003322" cy="2701578"/>
          </a:xfrm>
          <a:prstGeom prst="rect">
            <a:avLst/>
          </a:prstGeom>
        </p:spPr>
      </p:pic>
    </p:spTree>
    <p:extLst>
      <p:ext uri="{BB962C8B-B14F-4D97-AF65-F5344CB8AC3E}">
        <p14:creationId xmlns:p14="http://schemas.microsoft.com/office/powerpoint/2010/main" val="1920619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7_Заголовок раздела">
    <p:bg>
      <p:bgPr>
        <a:solidFill>
          <a:schemeClr val="bg1"/>
        </a:solidFill>
        <a:effectLst/>
      </p:bgPr>
    </p:bg>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id="{EB80CA3B-4918-4A91-8FD7-D6F8CA9D437A}"/>
              </a:ext>
            </a:extLst>
          </p:cNvPr>
          <p:cNvSpPr/>
          <p:nvPr userDrawn="1"/>
        </p:nvSpPr>
        <p:spPr>
          <a:xfrm>
            <a:off x="0" y="1178944"/>
            <a:ext cx="12191998" cy="412226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Прямоугольник 12">
            <a:extLst>
              <a:ext uri="{FF2B5EF4-FFF2-40B4-BE49-F238E27FC236}">
                <a16:creationId xmlns:a16="http://schemas.microsoft.com/office/drawing/2014/main" id="{EB80CA3B-4918-4A91-8FD7-D6F8CA9D437A}"/>
              </a:ext>
            </a:extLst>
          </p:cNvPr>
          <p:cNvSpPr/>
          <p:nvPr userDrawn="1"/>
        </p:nvSpPr>
        <p:spPr>
          <a:xfrm>
            <a:off x="0" y="0"/>
            <a:ext cx="12192000" cy="112474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 name="Прямоугольник 13">
            <a:extLst>
              <a:ext uri="{FF2B5EF4-FFF2-40B4-BE49-F238E27FC236}">
                <a16:creationId xmlns:a16="http://schemas.microsoft.com/office/drawing/2014/main" id="{EB80CA3B-4918-4A91-8FD7-D6F8CA9D437A}"/>
              </a:ext>
            </a:extLst>
          </p:cNvPr>
          <p:cNvSpPr/>
          <p:nvPr userDrawn="1"/>
        </p:nvSpPr>
        <p:spPr>
          <a:xfrm>
            <a:off x="0" y="5359878"/>
            <a:ext cx="12191998" cy="149812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53" name="Группа 52"/>
          <p:cNvGrpSpPr/>
          <p:nvPr userDrawn="1"/>
        </p:nvGrpSpPr>
        <p:grpSpPr>
          <a:xfrm>
            <a:off x="9143115" y="0"/>
            <a:ext cx="2527884" cy="1474000"/>
            <a:chOff x="9225933" y="44624"/>
            <a:chExt cx="2527884" cy="1474000"/>
          </a:xfrm>
        </p:grpSpPr>
        <p:cxnSp>
          <p:nvCxnSpPr>
            <p:cNvPr id="55" name="Прямая соединительная линия 54"/>
            <p:cNvCxnSpPr/>
            <p:nvPr userDrawn="1"/>
          </p:nvCxnSpPr>
          <p:spPr>
            <a:xfrm flipV="1">
              <a:off x="9225933" y="44624"/>
              <a:ext cx="833281" cy="1474000"/>
            </a:xfrm>
            <a:prstGeom prst="line">
              <a:avLst/>
            </a:prstGeom>
            <a:ln w="1270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57" name="Прямая соединительная линия 56"/>
            <p:cNvCxnSpPr/>
            <p:nvPr userDrawn="1"/>
          </p:nvCxnSpPr>
          <p:spPr>
            <a:xfrm flipV="1">
              <a:off x="9340501" y="44624"/>
              <a:ext cx="833281" cy="1474000"/>
            </a:xfrm>
            <a:prstGeom prst="line">
              <a:avLst/>
            </a:prstGeom>
            <a:ln w="1270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58" name="Прямая соединительная линия 57"/>
            <p:cNvCxnSpPr/>
            <p:nvPr userDrawn="1"/>
          </p:nvCxnSpPr>
          <p:spPr>
            <a:xfrm flipV="1">
              <a:off x="9447708" y="44624"/>
              <a:ext cx="833281" cy="1474000"/>
            </a:xfrm>
            <a:prstGeom prst="line">
              <a:avLst/>
            </a:prstGeom>
            <a:ln w="1270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59" name="Прямая соединительная линия 58"/>
            <p:cNvCxnSpPr/>
            <p:nvPr userDrawn="1"/>
          </p:nvCxnSpPr>
          <p:spPr>
            <a:xfrm flipV="1">
              <a:off x="9562276" y="44624"/>
              <a:ext cx="833281" cy="1474000"/>
            </a:xfrm>
            <a:prstGeom prst="line">
              <a:avLst/>
            </a:prstGeom>
            <a:ln w="1270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60" name="Прямая соединительная линия 59"/>
            <p:cNvCxnSpPr/>
            <p:nvPr userDrawn="1"/>
          </p:nvCxnSpPr>
          <p:spPr>
            <a:xfrm flipV="1">
              <a:off x="9677537" y="44624"/>
              <a:ext cx="833281" cy="1474000"/>
            </a:xfrm>
            <a:prstGeom prst="line">
              <a:avLst/>
            </a:prstGeom>
            <a:ln w="1270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61" name="Прямая соединительная линия 60"/>
            <p:cNvCxnSpPr/>
            <p:nvPr userDrawn="1"/>
          </p:nvCxnSpPr>
          <p:spPr>
            <a:xfrm flipV="1">
              <a:off x="9792105" y="44624"/>
              <a:ext cx="833281" cy="1474000"/>
            </a:xfrm>
            <a:prstGeom prst="line">
              <a:avLst/>
            </a:prstGeom>
            <a:ln w="1270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Прямая соединительная линия 61"/>
            <p:cNvCxnSpPr/>
            <p:nvPr userDrawn="1"/>
          </p:nvCxnSpPr>
          <p:spPr>
            <a:xfrm flipV="1">
              <a:off x="9899312" y="44624"/>
              <a:ext cx="833281" cy="1474000"/>
            </a:xfrm>
            <a:prstGeom prst="line">
              <a:avLst/>
            </a:prstGeom>
            <a:ln w="1270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63" name="Прямая соединительная линия 62"/>
            <p:cNvCxnSpPr/>
            <p:nvPr userDrawn="1"/>
          </p:nvCxnSpPr>
          <p:spPr>
            <a:xfrm flipV="1">
              <a:off x="10013880" y="44624"/>
              <a:ext cx="833281" cy="1474000"/>
            </a:xfrm>
            <a:prstGeom prst="line">
              <a:avLst/>
            </a:prstGeom>
            <a:ln w="1270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64" name="Прямая соединительная линия 63"/>
            <p:cNvCxnSpPr/>
            <p:nvPr userDrawn="1"/>
          </p:nvCxnSpPr>
          <p:spPr>
            <a:xfrm flipV="1">
              <a:off x="10132589" y="44624"/>
              <a:ext cx="833281" cy="1474000"/>
            </a:xfrm>
            <a:prstGeom prst="line">
              <a:avLst/>
            </a:prstGeom>
            <a:ln w="1270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65" name="Прямая соединительная линия 64"/>
            <p:cNvCxnSpPr/>
            <p:nvPr userDrawn="1"/>
          </p:nvCxnSpPr>
          <p:spPr>
            <a:xfrm flipV="1">
              <a:off x="10247157" y="44624"/>
              <a:ext cx="833281" cy="1474000"/>
            </a:xfrm>
            <a:prstGeom prst="line">
              <a:avLst/>
            </a:prstGeom>
            <a:ln w="1270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66" name="Прямая соединительная линия 65"/>
            <p:cNvCxnSpPr/>
            <p:nvPr userDrawn="1"/>
          </p:nvCxnSpPr>
          <p:spPr>
            <a:xfrm flipV="1">
              <a:off x="10354364" y="44624"/>
              <a:ext cx="833281" cy="1474000"/>
            </a:xfrm>
            <a:prstGeom prst="line">
              <a:avLst/>
            </a:prstGeom>
            <a:ln w="1270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67" name="Прямая соединительная линия 66"/>
            <p:cNvCxnSpPr/>
            <p:nvPr userDrawn="1"/>
          </p:nvCxnSpPr>
          <p:spPr>
            <a:xfrm flipV="1">
              <a:off x="10468932" y="44624"/>
              <a:ext cx="833281" cy="1474000"/>
            </a:xfrm>
            <a:prstGeom prst="line">
              <a:avLst/>
            </a:prstGeom>
            <a:ln w="1270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68" name="Прямая соединительная линия 67"/>
            <p:cNvCxnSpPr/>
            <p:nvPr userDrawn="1"/>
          </p:nvCxnSpPr>
          <p:spPr>
            <a:xfrm flipV="1">
              <a:off x="10584193" y="44624"/>
              <a:ext cx="833281" cy="1474000"/>
            </a:xfrm>
            <a:prstGeom prst="line">
              <a:avLst/>
            </a:prstGeom>
            <a:ln w="1270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69" name="Прямая соединительная линия 68"/>
            <p:cNvCxnSpPr/>
            <p:nvPr userDrawn="1"/>
          </p:nvCxnSpPr>
          <p:spPr>
            <a:xfrm flipV="1">
              <a:off x="10698761" y="44624"/>
              <a:ext cx="833281" cy="1474000"/>
            </a:xfrm>
            <a:prstGeom prst="line">
              <a:avLst/>
            </a:prstGeom>
            <a:ln w="1270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70" name="Прямая соединительная линия 69"/>
            <p:cNvCxnSpPr/>
            <p:nvPr userDrawn="1"/>
          </p:nvCxnSpPr>
          <p:spPr>
            <a:xfrm flipV="1">
              <a:off x="10805968" y="44624"/>
              <a:ext cx="833281" cy="1474000"/>
            </a:xfrm>
            <a:prstGeom prst="line">
              <a:avLst/>
            </a:prstGeom>
            <a:ln w="1270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cxnSp>
          <p:nvCxnSpPr>
            <p:cNvPr id="71" name="Прямая соединительная линия 70"/>
            <p:cNvCxnSpPr/>
            <p:nvPr userDrawn="1"/>
          </p:nvCxnSpPr>
          <p:spPr>
            <a:xfrm flipV="1">
              <a:off x="10920536" y="44624"/>
              <a:ext cx="833281" cy="1474000"/>
            </a:xfrm>
            <a:prstGeom prst="line">
              <a:avLst/>
            </a:prstGeom>
            <a:ln w="12700">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grpSp>
      <p:pic>
        <p:nvPicPr>
          <p:cNvPr id="141" name="Рисунок 140">
            <a:extLst>
              <a:ext uri="{FF2B5EF4-FFF2-40B4-BE49-F238E27FC236}">
                <a16:creationId xmlns:a16="http://schemas.microsoft.com/office/drawing/2014/main" id="{867E0747-2AE5-4AC7-B6AA-9AD9F7BF52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8602" y="1178944"/>
            <a:ext cx="6183396" cy="4122264"/>
          </a:xfrm>
          <a:prstGeom prst="rect">
            <a:avLst/>
          </a:prstGeom>
        </p:spPr>
      </p:pic>
      <p:pic>
        <p:nvPicPr>
          <p:cNvPr id="24" name="Рисунок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7589" y="-672018"/>
            <a:ext cx="4572180" cy="2468779"/>
          </a:xfrm>
          <a:prstGeom prst="rect">
            <a:avLst/>
          </a:prstGeom>
        </p:spPr>
      </p:pic>
    </p:spTree>
    <p:extLst>
      <p:ext uri="{BB962C8B-B14F-4D97-AF65-F5344CB8AC3E}">
        <p14:creationId xmlns:p14="http://schemas.microsoft.com/office/powerpoint/2010/main" val="1313662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Заголовок + текст">
    <p:spTree>
      <p:nvGrpSpPr>
        <p:cNvPr id="1" name=""/>
        <p:cNvGrpSpPr/>
        <p:nvPr/>
      </p:nvGrpSpPr>
      <p:grpSpPr>
        <a:xfrm>
          <a:off x="0" y="0"/>
          <a:ext cx="0" cy="0"/>
          <a:chOff x="0" y="0"/>
          <a:chExt cx="0" cy="0"/>
        </a:xfrm>
      </p:grpSpPr>
      <p:sp>
        <p:nvSpPr>
          <p:cNvPr id="6" name="Объект 2">
            <a:extLst>
              <a:ext uri="{FF2B5EF4-FFF2-40B4-BE49-F238E27FC236}">
                <a16:creationId xmlns:a16="http://schemas.microsoft.com/office/drawing/2014/main" id="{A336AAA8-2CC7-4048-B61E-4DFFCFADE638}"/>
              </a:ext>
            </a:extLst>
          </p:cNvPr>
          <p:cNvSpPr>
            <a:spLocks noGrp="1"/>
          </p:cNvSpPr>
          <p:nvPr>
            <p:ph sz="half" idx="1"/>
          </p:nvPr>
        </p:nvSpPr>
        <p:spPr>
          <a:xfrm>
            <a:off x="171450" y="1165860"/>
            <a:ext cx="11852910" cy="5514975"/>
          </a:xfrm>
          <a:prstGeom prst="rect">
            <a:avLst/>
          </a:prstGeom>
        </p:spPr>
        <p:txBody>
          <a:bodyPr/>
          <a:lstStyle>
            <a:lvl1pPr marL="0" indent="0">
              <a:lnSpc>
                <a:spcPct val="100000"/>
              </a:lnSpc>
              <a:spcBef>
                <a:spcPts val="600"/>
              </a:spcBef>
              <a:buNone/>
              <a:defRPr sz="16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lnSpc>
                <a:spcPct val="100000"/>
              </a:lnSpc>
              <a:spcBef>
                <a:spcPts val="600"/>
              </a:spcBef>
              <a:buNone/>
              <a:defRPr sz="1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nSpc>
                <a:spcPct val="100000"/>
              </a:lnSpc>
              <a:spcBef>
                <a:spcPts val="600"/>
              </a:spcBef>
              <a:buNone/>
              <a:defRPr sz="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nSpc>
                <a:spcPct val="100000"/>
              </a:lnSpc>
              <a:spcBef>
                <a:spcPts val="600"/>
              </a:spcBef>
              <a:buNone/>
              <a:defRPr sz="11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nSpc>
                <a:spcPct val="100000"/>
              </a:lnSpc>
              <a:spcBef>
                <a:spcPts val="600"/>
              </a:spcBef>
              <a:buNone/>
              <a:defRPr sz="11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Заголовок 1">
            <a:extLst>
              <a:ext uri="{FF2B5EF4-FFF2-40B4-BE49-F238E27FC236}">
                <a16:creationId xmlns:a16="http://schemas.microsoft.com/office/drawing/2014/main" id="{A92BB16C-6C16-4F14-A24A-6F9064D5FD7B}"/>
              </a:ext>
            </a:extLst>
          </p:cNvPr>
          <p:cNvSpPr>
            <a:spLocks noGrp="1"/>
          </p:cNvSpPr>
          <p:nvPr>
            <p:ph type="title"/>
          </p:nvPr>
        </p:nvSpPr>
        <p:spPr>
          <a:xfrm>
            <a:off x="165735" y="434425"/>
            <a:ext cx="10860334" cy="559986"/>
          </a:xfrm>
          <a:prstGeom prst="rect">
            <a:avLst/>
          </a:prstGeom>
        </p:spPr>
        <p:txBody>
          <a:bodyPr/>
          <a:lstStyle>
            <a:lvl1pPr>
              <a:defRPr sz="2800">
                <a:solidFill>
                  <a:srgbClr val="923826"/>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ru-RU" dirty="0"/>
              <a:t>Образец заголовка</a:t>
            </a:r>
          </a:p>
        </p:txBody>
      </p:sp>
    </p:spTree>
    <p:extLst>
      <p:ext uri="{BB962C8B-B14F-4D97-AF65-F5344CB8AC3E}">
        <p14:creationId xmlns:p14="http://schemas.microsoft.com/office/powerpoint/2010/main" val="392992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Заголовок + ненумер. список">
    <p:spTree>
      <p:nvGrpSpPr>
        <p:cNvPr id="1" name=""/>
        <p:cNvGrpSpPr/>
        <p:nvPr/>
      </p:nvGrpSpPr>
      <p:grpSpPr>
        <a:xfrm>
          <a:off x="0" y="0"/>
          <a:ext cx="0" cy="0"/>
          <a:chOff x="0" y="0"/>
          <a:chExt cx="0" cy="0"/>
        </a:xfrm>
      </p:grpSpPr>
      <p:sp>
        <p:nvSpPr>
          <p:cNvPr id="6" name="Объект 2">
            <a:extLst>
              <a:ext uri="{FF2B5EF4-FFF2-40B4-BE49-F238E27FC236}">
                <a16:creationId xmlns:a16="http://schemas.microsoft.com/office/drawing/2014/main" id="{A336AAA8-2CC7-4048-B61E-4DFFCFADE638}"/>
              </a:ext>
            </a:extLst>
          </p:cNvPr>
          <p:cNvSpPr>
            <a:spLocks noGrp="1"/>
          </p:cNvSpPr>
          <p:nvPr>
            <p:ph sz="half" idx="1"/>
          </p:nvPr>
        </p:nvSpPr>
        <p:spPr>
          <a:xfrm>
            <a:off x="165735" y="1188720"/>
            <a:ext cx="6086475" cy="5486399"/>
          </a:xfrm>
          <a:prstGeom prst="rect">
            <a:avLst/>
          </a:prstGeom>
        </p:spPr>
        <p:txBody>
          <a:bodyPr/>
          <a:lstStyle>
            <a:lvl1pPr>
              <a:defRPr sz="20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a:defRPr sz="18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lvl2pPr>
            <a:lvl3pPr>
              <a:defRPr sz="16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lvl3pPr>
            <a:lvl4pPr>
              <a:defRPr sz="14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lvl4pPr>
            <a:lvl5pPr>
              <a:defRPr sz="14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Объект 2">
            <a:extLst>
              <a:ext uri="{FF2B5EF4-FFF2-40B4-BE49-F238E27FC236}">
                <a16:creationId xmlns:a16="http://schemas.microsoft.com/office/drawing/2014/main" id="{A336AAA8-2CC7-4048-B61E-4DFFCFADE638}"/>
              </a:ext>
            </a:extLst>
          </p:cNvPr>
          <p:cNvSpPr>
            <a:spLocks noGrp="1"/>
          </p:cNvSpPr>
          <p:nvPr>
            <p:ph sz="half" idx="10"/>
          </p:nvPr>
        </p:nvSpPr>
        <p:spPr>
          <a:xfrm>
            <a:off x="6426329" y="1183006"/>
            <a:ext cx="5580886" cy="5492114"/>
          </a:xfrm>
          <a:prstGeom prst="rect">
            <a:avLst/>
          </a:prstGeom>
        </p:spPr>
        <p:txBody>
          <a:bodyPr/>
          <a:lstStyle>
            <a:lvl1pPr>
              <a:defRPr sz="20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a:defRPr sz="18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lvl2pPr>
            <a:lvl3pPr>
              <a:defRPr sz="16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lvl3pPr>
            <a:lvl4pPr>
              <a:defRPr sz="14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lvl4pPr>
            <a:lvl5pPr>
              <a:defRPr sz="14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8" name="Заголовок 1">
            <a:extLst>
              <a:ext uri="{FF2B5EF4-FFF2-40B4-BE49-F238E27FC236}">
                <a16:creationId xmlns:a16="http://schemas.microsoft.com/office/drawing/2014/main" id="{A92BB16C-6C16-4F14-A24A-6F9064D5FD7B}"/>
              </a:ext>
            </a:extLst>
          </p:cNvPr>
          <p:cNvSpPr>
            <a:spLocks noGrp="1"/>
          </p:cNvSpPr>
          <p:nvPr>
            <p:ph type="title"/>
          </p:nvPr>
        </p:nvSpPr>
        <p:spPr>
          <a:xfrm>
            <a:off x="165735" y="434425"/>
            <a:ext cx="10860334" cy="559986"/>
          </a:xfrm>
          <a:prstGeom prst="rect">
            <a:avLst/>
          </a:prstGeom>
        </p:spPr>
        <p:txBody>
          <a:bodyPr/>
          <a:lstStyle>
            <a:lvl1pPr>
              <a:defRPr sz="2800">
                <a:solidFill>
                  <a:srgbClr val="923826"/>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ru-RU" dirty="0"/>
              <a:t>Образец заголовка</a:t>
            </a:r>
          </a:p>
        </p:txBody>
      </p:sp>
    </p:spTree>
    <p:extLst>
      <p:ext uri="{BB962C8B-B14F-4D97-AF65-F5344CB8AC3E}">
        <p14:creationId xmlns:p14="http://schemas.microsoft.com/office/powerpoint/2010/main" val="3532289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Заголовок + нумерованный список">
    <p:spTree>
      <p:nvGrpSpPr>
        <p:cNvPr id="1" name=""/>
        <p:cNvGrpSpPr/>
        <p:nvPr/>
      </p:nvGrpSpPr>
      <p:grpSpPr>
        <a:xfrm>
          <a:off x="0" y="0"/>
          <a:ext cx="0" cy="0"/>
          <a:chOff x="0" y="0"/>
          <a:chExt cx="0" cy="0"/>
        </a:xfrm>
      </p:grpSpPr>
      <p:sp>
        <p:nvSpPr>
          <p:cNvPr id="8" name="Объект 2">
            <a:extLst>
              <a:ext uri="{FF2B5EF4-FFF2-40B4-BE49-F238E27FC236}">
                <a16:creationId xmlns:a16="http://schemas.microsoft.com/office/drawing/2014/main" id="{A336AAA8-2CC7-4048-B61E-4DFFCFADE638}"/>
              </a:ext>
            </a:extLst>
          </p:cNvPr>
          <p:cNvSpPr>
            <a:spLocks noGrp="1"/>
          </p:cNvSpPr>
          <p:nvPr>
            <p:ph sz="half" idx="1"/>
          </p:nvPr>
        </p:nvSpPr>
        <p:spPr>
          <a:xfrm>
            <a:off x="165735" y="1148715"/>
            <a:ext cx="11835765" cy="5486400"/>
          </a:xfrm>
          <a:prstGeom prst="rect">
            <a:avLst/>
          </a:prstGeom>
        </p:spPr>
        <p:txBody>
          <a:bodyPr/>
          <a:lstStyle>
            <a:lvl1pPr marL="457200" indent="-457200">
              <a:lnSpc>
                <a:spcPct val="100000"/>
              </a:lnSpc>
              <a:buFont typeface="+mj-lt"/>
              <a:buAutoNum type="arabicPeriod"/>
              <a:defRPr sz="2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800100" indent="-342900">
              <a:lnSpc>
                <a:spcPct val="100000"/>
              </a:lnSpc>
              <a:buFont typeface="+mj-lt"/>
              <a:buAutoNum type="arabicPeriod"/>
              <a:defRPr sz="18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2pPr>
            <a:lvl3pPr marL="1257300" indent="-342900">
              <a:lnSpc>
                <a:spcPct val="100000"/>
              </a:lnSpc>
              <a:buFont typeface="+mj-lt"/>
              <a:buAutoNum type="arabicPeriod"/>
              <a:defRPr sz="16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3pPr>
            <a:lvl4pPr marL="1714500" indent="-342900">
              <a:lnSpc>
                <a:spcPct val="100000"/>
              </a:lnSpc>
              <a:buFont typeface="+mj-lt"/>
              <a:buAutoNum type="arabicPeriod"/>
              <a:defRPr sz="1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4pPr>
            <a:lvl5pPr marL="2171700" indent="-342900">
              <a:lnSpc>
                <a:spcPct val="100000"/>
              </a:lnSpc>
              <a:buFont typeface="+mj-lt"/>
              <a:buAutoNum type="arabicPeriod"/>
              <a:defRPr sz="1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6" name="Заголовок 1">
            <a:extLst>
              <a:ext uri="{FF2B5EF4-FFF2-40B4-BE49-F238E27FC236}">
                <a16:creationId xmlns:a16="http://schemas.microsoft.com/office/drawing/2014/main" id="{A92BB16C-6C16-4F14-A24A-6F9064D5FD7B}"/>
              </a:ext>
            </a:extLst>
          </p:cNvPr>
          <p:cNvSpPr>
            <a:spLocks noGrp="1"/>
          </p:cNvSpPr>
          <p:nvPr>
            <p:ph type="title"/>
          </p:nvPr>
        </p:nvSpPr>
        <p:spPr>
          <a:xfrm>
            <a:off x="165735" y="434425"/>
            <a:ext cx="10860334" cy="559986"/>
          </a:xfrm>
          <a:prstGeom prst="rect">
            <a:avLst/>
          </a:prstGeom>
        </p:spPr>
        <p:txBody>
          <a:bodyPr/>
          <a:lstStyle>
            <a:lvl1pPr>
              <a:defRPr sz="2800">
                <a:solidFill>
                  <a:srgbClr val="923826"/>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ru-RU" dirty="0"/>
              <a:t>Образец заголовка</a:t>
            </a:r>
          </a:p>
        </p:txBody>
      </p:sp>
    </p:spTree>
    <p:extLst>
      <p:ext uri="{BB962C8B-B14F-4D97-AF65-F5344CB8AC3E}">
        <p14:creationId xmlns:p14="http://schemas.microsoft.com/office/powerpoint/2010/main" val="14578974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Простой текст">
    <p:spTree>
      <p:nvGrpSpPr>
        <p:cNvPr id="1" name=""/>
        <p:cNvGrpSpPr/>
        <p:nvPr/>
      </p:nvGrpSpPr>
      <p:grpSpPr>
        <a:xfrm>
          <a:off x="0" y="0"/>
          <a:ext cx="0" cy="0"/>
          <a:chOff x="0" y="0"/>
          <a:chExt cx="0" cy="0"/>
        </a:xfrm>
      </p:grpSpPr>
      <p:sp>
        <p:nvSpPr>
          <p:cNvPr id="5" name="Текст 3">
            <a:extLst>
              <a:ext uri="{FF2B5EF4-FFF2-40B4-BE49-F238E27FC236}">
                <a16:creationId xmlns:a16="http://schemas.microsoft.com/office/drawing/2014/main" id="{0B98A936-0BE2-489C-89C7-CA7C0E7E297D}"/>
              </a:ext>
            </a:extLst>
          </p:cNvPr>
          <p:cNvSpPr>
            <a:spLocks noGrp="1"/>
          </p:cNvSpPr>
          <p:nvPr>
            <p:ph type="body" sz="half" idx="2"/>
          </p:nvPr>
        </p:nvSpPr>
        <p:spPr>
          <a:xfrm>
            <a:off x="171450" y="1177290"/>
            <a:ext cx="11812905" cy="5486400"/>
          </a:xfrm>
          <a:prstGeom prst="rect">
            <a:avLst/>
          </a:prstGeom>
        </p:spPr>
        <p:txBody>
          <a:bodyPr/>
          <a:lstStyle>
            <a:lvl1pPr marL="0" indent="0">
              <a:lnSpc>
                <a:spcPct val="100000"/>
              </a:lnSpc>
              <a:buNone/>
              <a:defRPr sz="16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Заголовок 1">
            <a:extLst>
              <a:ext uri="{FF2B5EF4-FFF2-40B4-BE49-F238E27FC236}">
                <a16:creationId xmlns:a16="http://schemas.microsoft.com/office/drawing/2014/main" id="{A92BB16C-6C16-4F14-A24A-6F9064D5FD7B}"/>
              </a:ext>
            </a:extLst>
          </p:cNvPr>
          <p:cNvSpPr>
            <a:spLocks noGrp="1"/>
          </p:cNvSpPr>
          <p:nvPr>
            <p:ph type="title"/>
          </p:nvPr>
        </p:nvSpPr>
        <p:spPr>
          <a:xfrm>
            <a:off x="165735" y="434425"/>
            <a:ext cx="10860334" cy="559986"/>
          </a:xfrm>
          <a:prstGeom prst="rect">
            <a:avLst/>
          </a:prstGeom>
        </p:spPr>
        <p:txBody>
          <a:bodyPr/>
          <a:lstStyle>
            <a:lvl1pPr>
              <a:defRPr sz="2800">
                <a:solidFill>
                  <a:srgbClr val="923826"/>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ru-RU" dirty="0"/>
              <a:t>Образец заголовка</a:t>
            </a:r>
          </a:p>
        </p:txBody>
      </p:sp>
    </p:spTree>
    <p:extLst>
      <p:ext uri="{BB962C8B-B14F-4D97-AF65-F5344CB8AC3E}">
        <p14:creationId xmlns:p14="http://schemas.microsoft.com/office/powerpoint/2010/main" val="39928204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Заголовок + текст + рисунок">
    <p:spTree>
      <p:nvGrpSpPr>
        <p:cNvPr id="1" name=""/>
        <p:cNvGrpSpPr/>
        <p:nvPr/>
      </p:nvGrpSpPr>
      <p:grpSpPr>
        <a:xfrm>
          <a:off x="0" y="0"/>
          <a:ext cx="0" cy="0"/>
          <a:chOff x="0" y="0"/>
          <a:chExt cx="0" cy="0"/>
        </a:xfrm>
      </p:grpSpPr>
      <p:sp>
        <p:nvSpPr>
          <p:cNvPr id="3" name="Рисунок 2">
            <a:extLst>
              <a:ext uri="{FF2B5EF4-FFF2-40B4-BE49-F238E27FC236}">
                <a16:creationId xmlns:a16="http://schemas.microsoft.com/office/drawing/2014/main" id="{E070AE28-7323-4912-8FA8-E5AE46CD174B}"/>
              </a:ext>
            </a:extLst>
          </p:cNvPr>
          <p:cNvSpPr>
            <a:spLocks noGrp="1"/>
          </p:cNvSpPr>
          <p:nvPr>
            <p:ph type="pic" idx="1"/>
          </p:nvPr>
        </p:nvSpPr>
        <p:spPr>
          <a:xfrm>
            <a:off x="5183187" y="0"/>
            <a:ext cx="7008813" cy="6857999"/>
          </a:xfrm>
          <a:prstGeom prst="rect">
            <a:avLst/>
          </a:prstGeom>
        </p:spPr>
        <p:txBody>
          <a:bodyPr/>
          <a:lstStyle>
            <a:lvl1pPr marL="0" indent="0">
              <a:buNone/>
              <a:defRPr sz="20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a:extLst>
              <a:ext uri="{FF2B5EF4-FFF2-40B4-BE49-F238E27FC236}">
                <a16:creationId xmlns:a16="http://schemas.microsoft.com/office/drawing/2014/main" id="{0B98A936-0BE2-489C-89C7-CA7C0E7E297D}"/>
              </a:ext>
            </a:extLst>
          </p:cNvPr>
          <p:cNvSpPr>
            <a:spLocks noGrp="1"/>
          </p:cNvSpPr>
          <p:nvPr>
            <p:ph type="body" sz="half" idx="2"/>
          </p:nvPr>
        </p:nvSpPr>
        <p:spPr>
          <a:xfrm>
            <a:off x="171450" y="1138687"/>
            <a:ext cx="4831871" cy="5513573"/>
          </a:xfrm>
          <a:prstGeom prst="rect">
            <a:avLst/>
          </a:prstGeom>
        </p:spPr>
        <p:txBody>
          <a:bodyPr/>
          <a:lstStyle>
            <a:lvl1pPr marL="0" indent="0">
              <a:lnSpc>
                <a:spcPct val="100000"/>
              </a:lnSpc>
              <a:buNone/>
              <a:defRPr sz="1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7" name="Заголовок 1">
            <a:extLst>
              <a:ext uri="{FF2B5EF4-FFF2-40B4-BE49-F238E27FC236}">
                <a16:creationId xmlns:a16="http://schemas.microsoft.com/office/drawing/2014/main" id="{A92BB16C-6C16-4F14-A24A-6F9064D5FD7B}"/>
              </a:ext>
            </a:extLst>
          </p:cNvPr>
          <p:cNvSpPr>
            <a:spLocks noGrp="1"/>
          </p:cNvSpPr>
          <p:nvPr>
            <p:ph type="title"/>
          </p:nvPr>
        </p:nvSpPr>
        <p:spPr>
          <a:xfrm>
            <a:off x="165735" y="434425"/>
            <a:ext cx="4840605" cy="559986"/>
          </a:xfrm>
          <a:prstGeom prst="rect">
            <a:avLst/>
          </a:prstGeom>
        </p:spPr>
        <p:txBody>
          <a:bodyPr/>
          <a:lstStyle>
            <a:lvl1pPr>
              <a:defRPr sz="2800">
                <a:solidFill>
                  <a:srgbClr val="923826"/>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ru-RU" dirty="0"/>
              <a:t>Образец заголовка</a:t>
            </a:r>
          </a:p>
        </p:txBody>
      </p:sp>
    </p:spTree>
    <p:extLst>
      <p:ext uri="{BB962C8B-B14F-4D97-AF65-F5344CB8AC3E}">
        <p14:creationId xmlns:p14="http://schemas.microsoft.com/office/powerpoint/2010/main" val="2869188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Рисунок + подпись">
    <p:spTree>
      <p:nvGrpSpPr>
        <p:cNvPr id="1" name=""/>
        <p:cNvGrpSpPr/>
        <p:nvPr/>
      </p:nvGrpSpPr>
      <p:grpSpPr>
        <a:xfrm>
          <a:off x="0" y="0"/>
          <a:ext cx="0" cy="0"/>
          <a:chOff x="0" y="0"/>
          <a:chExt cx="0" cy="0"/>
        </a:xfrm>
      </p:grpSpPr>
      <p:sp>
        <p:nvSpPr>
          <p:cNvPr id="3" name="Рисунок 2">
            <a:extLst>
              <a:ext uri="{FF2B5EF4-FFF2-40B4-BE49-F238E27FC236}">
                <a16:creationId xmlns:a16="http://schemas.microsoft.com/office/drawing/2014/main" id="{E070AE28-7323-4912-8FA8-E5AE46CD174B}"/>
              </a:ext>
            </a:extLst>
          </p:cNvPr>
          <p:cNvSpPr>
            <a:spLocks noGrp="1"/>
          </p:cNvSpPr>
          <p:nvPr>
            <p:ph type="pic" idx="1"/>
          </p:nvPr>
        </p:nvSpPr>
        <p:spPr>
          <a:xfrm>
            <a:off x="0" y="1"/>
            <a:ext cx="12192000" cy="5703570"/>
          </a:xfrm>
          <a:prstGeom prst="rect">
            <a:avLst/>
          </a:prstGeom>
        </p:spPr>
        <p:txBody>
          <a:bodyPr/>
          <a:lstStyle>
            <a:lvl1pPr marL="0" indent="0">
              <a:buNone/>
              <a:defRPr sz="20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a:extLst>
              <a:ext uri="{FF2B5EF4-FFF2-40B4-BE49-F238E27FC236}">
                <a16:creationId xmlns:a16="http://schemas.microsoft.com/office/drawing/2014/main" id="{0B98A936-0BE2-489C-89C7-CA7C0E7E297D}"/>
              </a:ext>
            </a:extLst>
          </p:cNvPr>
          <p:cNvSpPr>
            <a:spLocks noGrp="1"/>
          </p:cNvSpPr>
          <p:nvPr>
            <p:ph type="body" sz="half" idx="2"/>
          </p:nvPr>
        </p:nvSpPr>
        <p:spPr>
          <a:xfrm>
            <a:off x="178279" y="5852160"/>
            <a:ext cx="11886086" cy="662940"/>
          </a:xfrm>
          <a:prstGeom prst="rect">
            <a:avLst/>
          </a:prstGeom>
        </p:spPr>
        <p:txBody>
          <a:bodyPr/>
          <a:lstStyle>
            <a:lvl1pPr marL="0" indent="0">
              <a:lnSpc>
                <a:spcPct val="100000"/>
              </a:lnSpc>
              <a:buNone/>
              <a:defRPr sz="1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текста</a:t>
            </a:r>
          </a:p>
        </p:txBody>
      </p:sp>
    </p:spTree>
    <p:extLst>
      <p:ext uri="{BB962C8B-B14F-4D97-AF65-F5344CB8AC3E}">
        <p14:creationId xmlns:p14="http://schemas.microsoft.com/office/powerpoint/2010/main" val="13842980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Рисунок слева + текст">
    <p:spTree>
      <p:nvGrpSpPr>
        <p:cNvPr id="1" name=""/>
        <p:cNvGrpSpPr/>
        <p:nvPr/>
      </p:nvGrpSpPr>
      <p:grpSpPr>
        <a:xfrm>
          <a:off x="0" y="0"/>
          <a:ext cx="0" cy="0"/>
          <a:chOff x="0" y="0"/>
          <a:chExt cx="0" cy="0"/>
        </a:xfrm>
      </p:grpSpPr>
      <p:sp>
        <p:nvSpPr>
          <p:cNvPr id="3" name="Рисунок 2">
            <a:extLst>
              <a:ext uri="{FF2B5EF4-FFF2-40B4-BE49-F238E27FC236}">
                <a16:creationId xmlns:a16="http://schemas.microsoft.com/office/drawing/2014/main" id="{E070AE28-7323-4912-8FA8-E5AE46CD174B}"/>
              </a:ext>
            </a:extLst>
          </p:cNvPr>
          <p:cNvSpPr>
            <a:spLocks noGrp="1"/>
          </p:cNvSpPr>
          <p:nvPr>
            <p:ph type="pic" idx="1"/>
          </p:nvPr>
        </p:nvSpPr>
        <p:spPr>
          <a:xfrm>
            <a:off x="0" y="0"/>
            <a:ext cx="6006465" cy="6858000"/>
          </a:xfrm>
          <a:prstGeom prst="rect">
            <a:avLst/>
          </a:prstGeom>
        </p:spPr>
        <p:txBody>
          <a:bodyPr/>
          <a:lstStyle>
            <a:lvl1pPr marL="0" indent="0">
              <a:buNone/>
              <a:defRPr sz="20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a:extLst>
              <a:ext uri="{FF2B5EF4-FFF2-40B4-BE49-F238E27FC236}">
                <a16:creationId xmlns:a16="http://schemas.microsoft.com/office/drawing/2014/main" id="{0B98A936-0BE2-489C-89C7-CA7C0E7E297D}"/>
              </a:ext>
            </a:extLst>
          </p:cNvPr>
          <p:cNvSpPr>
            <a:spLocks noGrp="1"/>
          </p:cNvSpPr>
          <p:nvPr>
            <p:ph type="body" sz="half" idx="2"/>
          </p:nvPr>
        </p:nvSpPr>
        <p:spPr>
          <a:xfrm>
            <a:off x="6466072" y="1786243"/>
            <a:ext cx="5242849" cy="662940"/>
          </a:xfrm>
          <a:prstGeom prst="rect">
            <a:avLst/>
          </a:prstGeom>
        </p:spPr>
        <p:txBody>
          <a:bodyPr/>
          <a:lstStyle>
            <a:lvl1pPr marL="0" indent="0">
              <a:lnSpc>
                <a:spcPct val="100000"/>
              </a:lnSpc>
              <a:buNone/>
              <a:defRPr sz="1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текста</a:t>
            </a:r>
          </a:p>
        </p:txBody>
      </p:sp>
      <p:sp>
        <p:nvSpPr>
          <p:cNvPr id="5" name="Заголовок 1">
            <a:extLst>
              <a:ext uri="{FF2B5EF4-FFF2-40B4-BE49-F238E27FC236}">
                <a16:creationId xmlns:a16="http://schemas.microsoft.com/office/drawing/2014/main" id="{A92BB16C-6C16-4F14-A24A-6F9064D5FD7B}"/>
              </a:ext>
            </a:extLst>
          </p:cNvPr>
          <p:cNvSpPr>
            <a:spLocks noGrp="1"/>
          </p:cNvSpPr>
          <p:nvPr>
            <p:ph type="title"/>
          </p:nvPr>
        </p:nvSpPr>
        <p:spPr>
          <a:xfrm>
            <a:off x="6461831" y="554439"/>
            <a:ext cx="5264342" cy="894799"/>
          </a:xfrm>
          <a:prstGeom prst="rect">
            <a:avLst/>
          </a:prstGeom>
        </p:spPr>
        <p:txBody>
          <a:bodyPr/>
          <a:lstStyle>
            <a:lvl1pPr>
              <a:defRPr sz="2800">
                <a:solidFill>
                  <a:srgbClr val="923826"/>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ru-RU" dirty="0"/>
              <a:t>Образец заголовка</a:t>
            </a:r>
          </a:p>
        </p:txBody>
      </p:sp>
    </p:spTree>
    <p:extLst>
      <p:ext uri="{BB962C8B-B14F-4D97-AF65-F5344CB8AC3E}">
        <p14:creationId xmlns:p14="http://schemas.microsoft.com/office/powerpoint/2010/main" val="3207976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
    <p:spTree>
      <p:nvGrpSpPr>
        <p:cNvPr id="1" name=""/>
        <p:cNvGrpSpPr/>
        <p:nvPr/>
      </p:nvGrpSpPr>
      <p:grpSpPr>
        <a:xfrm>
          <a:off x="0" y="0"/>
          <a:ext cx="0" cy="0"/>
          <a:chOff x="0" y="0"/>
          <a:chExt cx="0" cy="0"/>
        </a:xfrm>
      </p:grpSpPr>
      <p:sp>
        <p:nvSpPr>
          <p:cNvPr id="4" name="Рисунок 2">
            <a:extLst>
              <a:ext uri="{FF2B5EF4-FFF2-40B4-BE49-F238E27FC236}">
                <a16:creationId xmlns:a16="http://schemas.microsoft.com/office/drawing/2014/main" id="{E070AE28-7323-4912-8FA8-E5AE46CD174B}"/>
              </a:ext>
            </a:extLst>
          </p:cNvPr>
          <p:cNvSpPr>
            <a:spLocks noGrp="1"/>
          </p:cNvSpPr>
          <p:nvPr>
            <p:ph type="pic" idx="1"/>
          </p:nvPr>
        </p:nvSpPr>
        <p:spPr>
          <a:xfrm>
            <a:off x="0" y="0"/>
            <a:ext cx="6006465" cy="6858000"/>
          </a:xfrm>
          <a:prstGeom prst="rect">
            <a:avLst/>
          </a:prstGeom>
        </p:spPr>
        <p:txBody>
          <a:bodyPr/>
          <a:lstStyle>
            <a:lvl1pPr marL="0" indent="0">
              <a:buNone/>
              <a:defRPr sz="20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5" name="Текст 3">
            <a:extLst>
              <a:ext uri="{FF2B5EF4-FFF2-40B4-BE49-F238E27FC236}">
                <a16:creationId xmlns:a16="http://schemas.microsoft.com/office/drawing/2014/main" id="{0B98A936-0BE2-489C-89C7-CA7C0E7E297D}"/>
              </a:ext>
            </a:extLst>
          </p:cNvPr>
          <p:cNvSpPr>
            <a:spLocks noGrp="1"/>
          </p:cNvSpPr>
          <p:nvPr>
            <p:ph type="body" sz="half" idx="2"/>
          </p:nvPr>
        </p:nvSpPr>
        <p:spPr>
          <a:xfrm>
            <a:off x="6291532" y="1786243"/>
            <a:ext cx="5681932" cy="662940"/>
          </a:xfrm>
          <a:prstGeom prst="rect">
            <a:avLst/>
          </a:prstGeom>
        </p:spPr>
        <p:txBody>
          <a:bodyPr/>
          <a:lstStyle>
            <a:lvl1pPr marL="0" indent="0">
              <a:lnSpc>
                <a:spcPct val="100000"/>
              </a:lnSpc>
              <a:buNone/>
              <a:defRPr sz="1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текста</a:t>
            </a:r>
          </a:p>
        </p:txBody>
      </p:sp>
      <p:sp>
        <p:nvSpPr>
          <p:cNvPr id="6" name="Заголовок 1">
            <a:extLst>
              <a:ext uri="{FF2B5EF4-FFF2-40B4-BE49-F238E27FC236}">
                <a16:creationId xmlns:a16="http://schemas.microsoft.com/office/drawing/2014/main" id="{A92BB16C-6C16-4F14-A24A-6F9064D5FD7B}"/>
              </a:ext>
            </a:extLst>
          </p:cNvPr>
          <p:cNvSpPr>
            <a:spLocks noGrp="1"/>
          </p:cNvSpPr>
          <p:nvPr>
            <p:ph type="title"/>
          </p:nvPr>
        </p:nvSpPr>
        <p:spPr>
          <a:xfrm>
            <a:off x="6296531" y="554439"/>
            <a:ext cx="4998322" cy="894799"/>
          </a:xfrm>
          <a:prstGeom prst="rect">
            <a:avLst/>
          </a:prstGeom>
        </p:spPr>
        <p:txBody>
          <a:bodyPr/>
          <a:lstStyle>
            <a:lvl1pPr>
              <a:defRPr sz="2800">
                <a:solidFill>
                  <a:srgbClr val="923826"/>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ru-RU" dirty="0"/>
              <a:t>Образец заголовка</a:t>
            </a:r>
          </a:p>
        </p:txBody>
      </p:sp>
    </p:spTree>
    <p:extLst>
      <p:ext uri="{BB962C8B-B14F-4D97-AF65-F5344CB8AC3E}">
        <p14:creationId xmlns:p14="http://schemas.microsoft.com/office/powerpoint/2010/main" val="3711018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Рисунок в центре + врезка + текст">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70896758-14D2-4791-A35D-AC2EEF5FA77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1213339"/>
            <a:ext cx="12203466" cy="2017541"/>
          </a:xfrm>
          <a:prstGeom prst="rect">
            <a:avLst/>
          </a:prstGeom>
        </p:spPr>
      </p:pic>
      <p:sp>
        <p:nvSpPr>
          <p:cNvPr id="5" name="Прямоугольник: один усеченный угол 11">
            <a:extLst>
              <a:ext uri="{FF2B5EF4-FFF2-40B4-BE49-F238E27FC236}">
                <a16:creationId xmlns:a16="http://schemas.microsoft.com/office/drawing/2014/main" id="{06DDF098-5CAA-4198-B8DF-EFE37CAA9E92}"/>
              </a:ext>
            </a:extLst>
          </p:cNvPr>
          <p:cNvSpPr/>
          <p:nvPr userDrawn="1"/>
        </p:nvSpPr>
        <p:spPr>
          <a:xfrm>
            <a:off x="7833360" y="2560320"/>
            <a:ext cx="3933287" cy="4000499"/>
          </a:xfrm>
          <a:prstGeom prst="snip1Rect">
            <a:avLst>
              <a:gd name="adj" fmla="val 12725"/>
            </a:avLst>
          </a:prstGeom>
          <a:solidFill>
            <a:srgbClr val="F8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ru-RU" dirty="0"/>
          </a:p>
        </p:txBody>
      </p:sp>
      <p:sp>
        <p:nvSpPr>
          <p:cNvPr id="7" name="Текст 3">
            <a:extLst>
              <a:ext uri="{FF2B5EF4-FFF2-40B4-BE49-F238E27FC236}">
                <a16:creationId xmlns:a16="http://schemas.microsoft.com/office/drawing/2014/main" id="{0B98A936-0BE2-489C-89C7-CA7C0E7E297D}"/>
              </a:ext>
            </a:extLst>
          </p:cNvPr>
          <p:cNvSpPr>
            <a:spLocks noGrp="1"/>
          </p:cNvSpPr>
          <p:nvPr>
            <p:ph type="body" sz="half" idx="11"/>
          </p:nvPr>
        </p:nvSpPr>
        <p:spPr>
          <a:xfrm>
            <a:off x="8161522" y="2830182"/>
            <a:ext cx="3051307" cy="2210447"/>
          </a:xfrm>
          <a:prstGeom prst="rect">
            <a:avLst/>
          </a:prstGeom>
        </p:spPr>
        <p:txBody>
          <a:bodyPr/>
          <a:lstStyle>
            <a:lvl1pPr marL="0" indent="0">
              <a:lnSpc>
                <a:spcPct val="100000"/>
              </a:lnSpc>
              <a:buNone/>
              <a:defRPr sz="1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текста</a:t>
            </a:r>
          </a:p>
        </p:txBody>
      </p:sp>
      <p:sp>
        <p:nvSpPr>
          <p:cNvPr id="11" name="Заголовок 1">
            <a:extLst>
              <a:ext uri="{FF2B5EF4-FFF2-40B4-BE49-F238E27FC236}">
                <a16:creationId xmlns:a16="http://schemas.microsoft.com/office/drawing/2014/main" id="{A92BB16C-6C16-4F14-A24A-6F9064D5FD7B}"/>
              </a:ext>
            </a:extLst>
          </p:cNvPr>
          <p:cNvSpPr>
            <a:spLocks noGrp="1"/>
          </p:cNvSpPr>
          <p:nvPr>
            <p:ph type="title"/>
          </p:nvPr>
        </p:nvSpPr>
        <p:spPr>
          <a:xfrm>
            <a:off x="165735" y="434425"/>
            <a:ext cx="10860334" cy="559986"/>
          </a:xfrm>
          <a:prstGeom prst="rect">
            <a:avLst/>
          </a:prstGeom>
        </p:spPr>
        <p:txBody>
          <a:bodyPr/>
          <a:lstStyle>
            <a:lvl1pPr>
              <a:defRPr sz="2800">
                <a:solidFill>
                  <a:srgbClr val="923826"/>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ru-RU" dirty="0"/>
              <a:t>Образец заголовка</a:t>
            </a:r>
          </a:p>
        </p:txBody>
      </p:sp>
      <p:sp>
        <p:nvSpPr>
          <p:cNvPr id="12" name="Текст 3">
            <a:extLst>
              <a:ext uri="{FF2B5EF4-FFF2-40B4-BE49-F238E27FC236}">
                <a16:creationId xmlns:a16="http://schemas.microsoft.com/office/drawing/2014/main" id="{0B98A936-0BE2-489C-89C7-CA7C0E7E297D}"/>
              </a:ext>
            </a:extLst>
          </p:cNvPr>
          <p:cNvSpPr>
            <a:spLocks noGrp="1"/>
          </p:cNvSpPr>
          <p:nvPr>
            <p:ph type="body" sz="half" idx="12"/>
          </p:nvPr>
        </p:nvSpPr>
        <p:spPr>
          <a:xfrm>
            <a:off x="177165" y="3406140"/>
            <a:ext cx="7315201" cy="3137535"/>
          </a:xfrm>
          <a:prstGeom prst="rect">
            <a:avLst/>
          </a:prstGeom>
        </p:spPr>
        <p:txBody>
          <a:bodyPr/>
          <a:lstStyle>
            <a:lvl1pPr marL="0" indent="0">
              <a:lnSpc>
                <a:spcPct val="100000"/>
              </a:lnSpc>
              <a:buNone/>
              <a:defRPr sz="1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текста</a:t>
            </a:r>
          </a:p>
        </p:txBody>
      </p:sp>
    </p:spTree>
    <p:extLst>
      <p:ext uri="{BB962C8B-B14F-4D97-AF65-F5344CB8AC3E}">
        <p14:creationId xmlns:p14="http://schemas.microsoft.com/office/powerpoint/2010/main" val="29967895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Рисунок в центре + врезка + текст">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70896758-14D2-4791-A35D-AC2EEF5FA77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1213339"/>
            <a:ext cx="7622546" cy="2017541"/>
          </a:xfrm>
          <a:prstGeom prst="rect">
            <a:avLst/>
          </a:prstGeom>
        </p:spPr>
      </p:pic>
      <p:sp>
        <p:nvSpPr>
          <p:cNvPr id="5" name="Прямоугольник: один усеченный угол 11">
            <a:extLst>
              <a:ext uri="{FF2B5EF4-FFF2-40B4-BE49-F238E27FC236}">
                <a16:creationId xmlns:a16="http://schemas.microsoft.com/office/drawing/2014/main" id="{06DDF098-5CAA-4198-B8DF-EFE37CAA9E92}"/>
              </a:ext>
            </a:extLst>
          </p:cNvPr>
          <p:cNvSpPr/>
          <p:nvPr userDrawn="1"/>
        </p:nvSpPr>
        <p:spPr>
          <a:xfrm>
            <a:off x="7833360" y="1213338"/>
            <a:ext cx="3933287" cy="5331235"/>
          </a:xfrm>
          <a:prstGeom prst="snip1Rect">
            <a:avLst>
              <a:gd name="adj" fmla="val 12725"/>
            </a:avLst>
          </a:prstGeom>
          <a:solidFill>
            <a:srgbClr val="F8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ru-RU" dirty="0"/>
          </a:p>
        </p:txBody>
      </p:sp>
      <p:sp>
        <p:nvSpPr>
          <p:cNvPr id="7" name="Текст 3">
            <a:extLst>
              <a:ext uri="{FF2B5EF4-FFF2-40B4-BE49-F238E27FC236}">
                <a16:creationId xmlns:a16="http://schemas.microsoft.com/office/drawing/2014/main" id="{0B98A936-0BE2-489C-89C7-CA7C0E7E297D}"/>
              </a:ext>
            </a:extLst>
          </p:cNvPr>
          <p:cNvSpPr>
            <a:spLocks noGrp="1"/>
          </p:cNvSpPr>
          <p:nvPr>
            <p:ph type="body" sz="half" idx="11"/>
          </p:nvPr>
        </p:nvSpPr>
        <p:spPr>
          <a:xfrm>
            <a:off x="8161522" y="1483200"/>
            <a:ext cx="3051307" cy="2210447"/>
          </a:xfrm>
          <a:prstGeom prst="rect">
            <a:avLst/>
          </a:prstGeom>
        </p:spPr>
        <p:txBody>
          <a:bodyPr/>
          <a:lstStyle>
            <a:lvl1pPr marL="0" indent="0">
              <a:lnSpc>
                <a:spcPct val="100000"/>
              </a:lnSpc>
              <a:buNone/>
              <a:defRPr sz="1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текста</a:t>
            </a:r>
          </a:p>
        </p:txBody>
      </p:sp>
      <p:sp>
        <p:nvSpPr>
          <p:cNvPr id="8" name="Текст 3">
            <a:extLst>
              <a:ext uri="{FF2B5EF4-FFF2-40B4-BE49-F238E27FC236}">
                <a16:creationId xmlns:a16="http://schemas.microsoft.com/office/drawing/2014/main" id="{0B98A936-0BE2-489C-89C7-CA7C0E7E297D}"/>
              </a:ext>
            </a:extLst>
          </p:cNvPr>
          <p:cNvSpPr>
            <a:spLocks noGrp="1"/>
          </p:cNvSpPr>
          <p:nvPr>
            <p:ph type="body" sz="half" idx="12"/>
          </p:nvPr>
        </p:nvSpPr>
        <p:spPr>
          <a:xfrm>
            <a:off x="177165" y="3406140"/>
            <a:ext cx="7315201" cy="3137535"/>
          </a:xfrm>
          <a:prstGeom prst="rect">
            <a:avLst/>
          </a:prstGeom>
        </p:spPr>
        <p:txBody>
          <a:bodyPr/>
          <a:lstStyle>
            <a:lvl1pPr marL="0" indent="0">
              <a:lnSpc>
                <a:spcPct val="100000"/>
              </a:lnSpc>
              <a:buNone/>
              <a:defRPr sz="1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текста</a:t>
            </a:r>
          </a:p>
        </p:txBody>
      </p:sp>
      <p:sp>
        <p:nvSpPr>
          <p:cNvPr id="11" name="Заголовок 1">
            <a:extLst>
              <a:ext uri="{FF2B5EF4-FFF2-40B4-BE49-F238E27FC236}">
                <a16:creationId xmlns:a16="http://schemas.microsoft.com/office/drawing/2014/main" id="{A92BB16C-6C16-4F14-A24A-6F9064D5FD7B}"/>
              </a:ext>
            </a:extLst>
          </p:cNvPr>
          <p:cNvSpPr>
            <a:spLocks noGrp="1"/>
          </p:cNvSpPr>
          <p:nvPr>
            <p:ph type="title"/>
          </p:nvPr>
        </p:nvSpPr>
        <p:spPr>
          <a:xfrm>
            <a:off x="165735" y="434425"/>
            <a:ext cx="10860334" cy="559986"/>
          </a:xfrm>
          <a:prstGeom prst="rect">
            <a:avLst/>
          </a:prstGeom>
        </p:spPr>
        <p:txBody>
          <a:bodyPr/>
          <a:lstStyle>
            <a:lvl1pPr>
              <a:defRPr sz="2800">
                <a:solidFill>
                  <a:srgbClr val="923826"/>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ru-RU" dirty="0"/>
              <a:t>Образец заголовка</a:t>
            </a:r>
          </a:p>
        </p:txBody>
      </p:sp>
    </p:spTree>
    <p:extLst>
      <p:ext uri="{BB962C8B-B14F-4D97-AF65-F5344CB8AC3E}">
        <p14:creationId xmlns:p14="http://schemas.microsoft.com/office/powerpoint/2010/main" val="24995471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Диаграмма + текст справа">
    <p:spTree>
      <p:nvGrpSpPr>
        <p:cNvPr id="1" name=""/>
        <p:cNvGrpSpPr/>
        <p:nvPr/>
      </p:nvGrpSpPr>
      <p:grpSpPr>
        <a:xfrm>
          <a:off x="0" y="0"/>
          <a:ext cx="0" cy="0"/>
          <a:chOff x="0" y="0"/>
          <a:chExt cx="0" cy="0"/>
        </a:xfrm>
      </p:grpSpPr>
      <p:sp>
        <p:nvSpPr>
          <p:cNvPr id="6" name="Текст 3">
            <a:extLst>
              <a:ext uri="{FF2B5EF4-FFF2-40B4-BE49-F238E27FC236}">
                <a16:creationId xmlns:a16="http://schemas.microsoft.com/office/drawing/2014/main" id="{0B98A936-0BE2-489C-89C7-CA7C0E7E297D}"/>
              </a:ext>
            </a:extLst>
          </p:cNvPr>
          <p:cNvSpPr>
            <a:spLocks noGrp="1"/>
          </p:cNvSpPr>
          <p:nvPr>
            <p:ph type="body" sz="half" idx="2"/>
          </p:nvPr>
        </p:nvSpPr>
        <p:spPr>
          <a:xfrm>
            <a:off x="6408922" y="1223010"/>
            <a:ext cx="5575433" cy="5372100"/>
          </a:xfrm>
          <a:prstGeom prst="rect">
            <a:avLst/>
          </a:prstGeom>
        </p:spPr>
        <p:txBody>
          <a:bodyPr/>
          <a:lstStyle>
            <a:lvl1pPr marL="0" indent="0">
              <a:lnSpc>
                <a:spcPct val="100000"/>
              </a:lnSpc>
              <a:buNone/>
              <a:defRPr sz="1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текста</a:t>
            </a:r>
          </a:p>
        </p:txBody>
      </p:sp>
      <p:sp>
        <p:nvSpPr>
          <p:cNvPr id="8" name="Диаграмма 7"/>
          <p:cNvSpPr>
            <a:spLocks noGrp="1"/>
          </p:cNvSpPr>
          <p:nvPr>
            <p:ph type="chart" sz="quarter" idx="11"/>
          </p:nvPr>
        </p:nvSpPr>
        <p:spPr>
          <a:xfrm>
            <a:off x="171451" y="1229042"/>
            <a:ext cx="6052184" cy="5354637"/>
          </a:xfrm>
          <a:prstGeom prst="rect">
            <a:avLst/>
          </a:prstGeom>
        </p:spPr>
        <p:txBody>
          <a:bodyPr/>
          <a:lstStyle>
            <a:lvl1pPr marL="0" indent="0">
              <a:buNone/>
              <a:defRPr sz="16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stStyle>
          <a:p>
            <a:endParaRPr lang="ru-RU" dirty="0"/>
          </a:p>
        </p:txBody>
      </p:sp>
      <p:sp>
        <p:nvSpPr>
          <p:cNvPr id="9" name="Заголовок 1">
            <a:extLst>
              <a:ext uri="{FF2B5EF4-FFF2-40B4-BE49-F238E27FC236}">
                <a16:creationId xmlns:a16="http://schemas.microsoft.com/office/drawing/2014/main" id="{A92BB16C-6C16-4F14-A24A-6F9064D5FD7B}"/>
              </a:ext>
            </a:extLst>
          </p:cNvPr>
          <p:cNvSpPr>
            <a:spLocks noGrp="1"/>
          </p:cNvSpPr>
          <p:nvPr>
            <p:ph type="title"/>
          </p:nvPr>
        </p:nvSpPr>
        <p:spPr>
          <a:xfrm>
            <a:off x="165735" y="434425"/>
            <a:ext cx="10961370" cy="559986"/>
          </a:xfrm>
          <a:prstGeom prst="rect">
            <a:avLst/>
          </a:prstGeom>
        </p:spPr>
        <p:txBody>
          <a:bodyPr/>
          <a:lstStyle>
            <a:lvl1pPr>
              <a:defRPr sz="2800">
                <a:solidFill>
                  <a:srgbClr val="923826"/>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ru-RU" dirty="0"/>
              <a:t>Образец заголовка</a:t>
            </a:r>
          </a:p>
        </p:txBody>
      </p:sp>
    </p:spTree>
    <p:extLst>
      <p:ext uri="{BB962C8B-B14F-4D97-AF65-F5344CB8AC3E}">
        <p14:creationId xmlns:p14="http://schemas.microsoft.com/office/powerpoint/2010/main" val="2395446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ot;Дорожная карта&quot;">
    <p:spTree>
      <p:nvGrpSpPr>
        <p:cNvPr id="1" name=""/>
        <p:cNvGrpSpPr/>
        <p:nvPr/>
      </p:nvGrpSpPr>
      <p:grpSpPr>
        <a:xfrm>
          <a:off x="0" y="0"/>
          <a:ext cx="0" cy="0"/>
          <a:chOff x="0" y="0"/>
          <a:chExt cx="0" cy="0"/>
        </a:xfrm>
      </p:grpSpPr>
      <p:cxnSp>
        <p:nvCxnSpPr>
          <p:cNvPr id="6" name="Соединительная линия уступом 5"/>
          <p:cNvCxnSpPr/>
          <p:nvPr userDrawn="1"/>
        </p:nvCxnSpPr>
        <p:spPr>
          <a:xfrm>
            <a:off x="165735" y="1417320"/>
            <a:ext cx="11755755" cy="1194435"/>
          </a:xfrm>
          <a:prstGeom prst="bentConnector3">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 name="Текст 3">
            <a:extLst>
              <a:ext uri="{FF2B5EF4-FFF2-40B4-BE49-F238E27FC236}">
                <a16:creationId xmlns:a16="http://schemas.microsoft.com/office/drawing/2014/main" id="{0B98A936-0BE2-489C-89C7-CA7C0E7E297D}"/>
              </a:ext>
            </a:extLst>
          </p:cNvPr>
          <p:cNvSpPr>
            <a:spLocks noGrp="1"/>
          </p:cNvSpPr>
          <p:nvPr>
            <p:ph type="body" sz="half" idx="2"/>
          </p:nvPr>
        </p:nvSpPr>
        <p:spPr>
          <a:xfrm>
            <a:off x="348579" y="1603362"/>
            <a:ext cx="1560232" cy="2362847"/>
          </a:xfrm>
          <a:prstGeom prst="rect">
            <a:avLst/>
          </a:prstGeom>
        </p:spPr>
        <p:txBody>
          <a:bodyPr/>
          <a:lstStyle>
            <a:lvl1pPr marL="0" indent="0">
              <a:lnSpc>
                <a:spcPct val="100000"/>
              </a:lnSpc>
              <a:spcBef>
                <a:spcPts val="0"/>
              </a:spcBef>
              <a:buNone/>
              <a:defRPr sz="11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текста</a:t>
            </a:r>
          </a:p>
        </p:txBody>
      </p:sp>
      <p:sp>
        <p:nvSpPr>
          <p:cNvPr id="10" name="Текст 3">
            <a:extLst>
              <a:ext uri="{FF2B5EF4-FFF2-40B4-BE49-F238E27FC236}">
                <a16:creationId xmlns:a16="http://schemas.microsoft.com/office/drawing/2014/main" id="{0B98A936-0BE2-489C-89C7-CA7C0E7E297D}"/>
              </a:ext>
            </a:extLst>
          </p:cNvPr>
          <p:cNvSpPr>
            <a:spLocks noGrp="1"/>
          </p:cNvSpPr>
          <p:nvPr>
            <p:ph type="body" sz="half" idx="11"/>
          </p:nvPr>
        </p:nvSpPr>
        <p:spPr>
          <a:xfrm>
            <a:off x="2711624" y="1603362"/>
            <a:ext cx="1560232" cy="2362847"/>
          </a:xfrm>
          <a:prstGeom prst="rect">
            <a:avLst/>
          </a:prstGeom>
        </p:spPr>
        <p:txBody>
          <a:bodyPr/>
          <a:lstStyle>
            <a:lvl1pPr marL="0" indent="0">
              <a:lnSpc>
                <a:spcPct val="100000"/>
              </a:lnSpc>
              <a:spcBef>
                <a:spcPts val="0"/>
              </a:spcBef>
              <a:buNone/>
              <a:defRPr sz="11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текста</a:t>
            </a:r>
          </a:p>
        </p:txBody>
      </p:sp>
      <p:sp>
        <p:nvSpPr>
          <p:cNvPr id="12" name="Текст 3">
            <a:extLst>
              <a:ext uri="{FF2B5EF4-FFF2-40B4-BE49-F238E27FC236}">
                <a16:creationId xmlns:a16="http://schemas.microsoft.com/office/drawing/2014/main" id="{0B98A936-0BE2-489C-89C7-CA7C0E7E297D}"/>
              </a:ext>
            </a:extLst>
          </p:cNvPr>
          <p:cNvSpPr>
            <a:spLocks noGrp="1"/>
          </p:cNvSpPr>
          <p:nvPr>
            <p:ph type="body" sz="half" idx="12"/>
          </p:nvPr>
        </p:nvSpPr>
        <p:spPr>
          <a:xfrm>
            <a:off x="6308600" y="1277607"/>
            <a:ext cx="5612889" cy="562623"/>
          </a:xfrm>
          <a:prstGeom prst="rect">
            <a:avLst/>
          </a:prstGeom>
        </p:spPr>
        <p:txBody>
          <a:bodyPr/>
          <a:lstStyle>
            <a:lvl1pPr marL="0" indent="0">
              <a:lnSpc>
                <a:spcPct val="100000"/>
              </a:lnSpc>
              <a:spcBef>
                <a:spcPts val="0"/>
              </a:spcBef>
              <a:buNone/>
              <a:defRPr sz="11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текста</a:t>
            </a:r>
          </a:p>
        </p:txBody>
      </p:sp>
      <p:sp>
        <p:nvSpPr>
          <p:cNvPr id="16" name="Текст 3">
            <a:extLst>
              <a:ext uri="{FF2B5EF4-FFF2-40B4-BE49-F238E27FC236}">
                <a16:creationId xmlns:a16="http://schemas.microsoft.com/office/drawing/2014/main" id="{0B98A936-0BE2-489C-89C7-CA7C0E7E297D}"/>
              </a:ext>
            </a:extLst>
          </p:cNvPr>
          <p:cNvSpPr>
            <a:spLocks noGrp="1"/>
          </p:cNvSpPr>
          <p:nvPr>
            <p:ph type="body" sz="half" idx="13"/>
          </p:nvPr>
        </p:nvSpPr>
        <p:spPr>
          <a:xfrm>
            <a:off x="5879975" y="2780929"/>
            <a:ext cx="3418329" cy="1013832"/>
          </a:xfrm>
          <a:prstGeom prst="rect">
            <a:avLst/>
          </a:prstGeom>
        </p:spPr>
        <p:txBody>
          <a:bodyPr/>
          <a:lstStyle>
            <a:lvl1pPr marL="0" indent="0">
              <a:lnSpc>
                <a:spcPct val="100000"/>
              </a:lnSpc>
              <a:spcBef>
                <a:spcPts val="0"/>
              </a:spcBef>
              <a:buNone/>
              <a:defRPr sz="11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текста</a:t>
            </a:r>
          </a:p>
        </p:txBody>
      </p:sp>
      <p:sp>
        <p:nvSpPr>
          <p:cNvPr id="20" name="Текст 3">
            <a:extLst>
              <a:ext uri="{FF2B5EF4-FFF2-40B4-BE49-F238E27FC236}">
                <a16:creationId xmlns:a16="http://schemas.microsoft.com/office/drawing/2014/main" id="{0B98A936-0BE2-489C-89C7-CA7C0E7E297D}"/>
              </a:ext>
            </a:extLst>
          </p:cNvPr>
          <p:cNvSpPr>
            <a:spLocks noGrp="1"/>
          </p:cNvSpPr>
          <p:nvPr>
            <p:ph type="body" sz="half" idx="15"/>
          </p:nvPr>
        </p:nvSpPr>
        <p:spPr>
          <a:xfrm>
            <a:off x="9479220" y="2780929"/>
            <a:ext cx="2442270" cy="1013832"/>
          </a:xfrm>
          <a:prstGeom prst="rect">
            <a:avLst/>
          </a:prstGeom>
        </p:spPr>
        <p:txBody>
          <a:bodyPr/>
          <a:lstStyle>
            <a:lvl1pPr marL="0" indent="0">
              <a:lnSpc>
                <a:spcPct val="100000"/>
              </a:lnSpc>
              <a:spcBef>
                <a:spcPts val="0"/>
              </a:spcBef>
              <a:buNone/>
              <a:defRPr sz="11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текста</a:t>
            </a:r>
          </a:p>
        </p:txBody>
      </p:sp>
      <p:sp>
        <p:nvSpPr>
          <p:cNvPr id="21" name="Текст 3">
            <a:extLst>
              <a:ext uri="{FF2B5EF4-FFF2-40B4-BE49-F238E27FC236}">
                <a16:creationId xmlns:a16="http://schemas.microsoft.com/office/drawing/2014/main" id="{0B98A936-0BE2-489C-89C7-CA7C0E7E297D}"/>
              </a:ext>
            </a:extLst>
          </p:cNvPr>
          <p:cNvSpPr>
            <a:spLocks noGrp="1"/>
          </p:cNvSpPr>
          <p:nvPr>
            <p:ph type="body" sz="half" idx="16"/>
          </p:nvPr>
        </p:nvSpPr>
        <p:spPr>
          <a:xfrm>
            <a:off x="348577" y="4821687"/>
            <a:ext cx="11612917" cy="1493917"/>
          </a:xfrm>
          <a:prstGeom prst="rect">
            <a:avLst/>
          </a:prstGeom>
        </p:spPr>
        <p:txBody>
          <a:bodyPr/>
          <a:lstStyle>
            <a:lvl1pPr marL="0" indent="0">
              <a:lnSpc>
                <a:spcPct val="100000"/>
              </a:lnSpc>
              <a:spcBef>
                <a:spcPts val="0"/>
              </a:spcBef>
              <a:buNone/>
              <a:defRPr sz="11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dirty="0"/>
              <a:t>Образец текста</a:t>
            </a:r>
          </a:p>
        </p:txBody>
      </p:sp>
      <p:sp>
        <p:nvSpPr>
          <p:cNvPr id="31" name="Заголовок 1">
            <a:extLst>
              <a:ext uri="{FF2B5EF4-FFF2-40B4-BE49-F238E27FC236}">
                <a16:creationId xmlns:a16="http://schemas.microsoft.com/office/drawing/2014/main" id="{A92BB16C-6C16-4F14-A24A-6F9064D5FD7B}"/>
              </a:ext>
            </a:extLst>
          </p:cNvPr>
          <p:cNvSpPr>
            <a:spLocks noGrp="1"/>
          </p:cNvSpPr>
          <p:nvPr>
            <p:ph type="title"/>
          </p:nvPr>
        </p:nvSpPr>
        <p:spPr>
          <a:xfrm>
            <a:off x="165735" y="434425"/>
            <a:ext cx="10860334" cy="559986"/>
          </a:xfrm>
          <a:prstGeom prst="rect">
            <a:avLst/>
          </a:prstGeom>
        </p:spPr>
        <p:txBody>
          <a:bodyPr/>
          <a:lstStyle>
            <a:lvl1pPr>
              <a:defRPr sz="2800">
                <a:solidFill>
                  <a:srgbClr val="923826"/>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r>
              <a:rPr lang="ru-RU" dirty="0"/>
              <a:t>Образец заголовка</a:t>
            </a:r>
          </a:p>
        </p:txBody>
      </p:sp>
    </p:spTree>
    <p:extLst>
      <p:ext uri="{BB962C8B-B14F-4D97-AF65-F5344CB8AC3E}">
        <p14:creationId xmlns:p14="http://schemas.microsoft.com/office/powerpoint/2010/main" val="14531460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4_Заголовок раздела">
    <p:bg>
      <p:bgPr>
        <a:solidFill>
          <a:schemeClr val="bg1"/>
        </a:solidFill>
        <a:effectLst/>
      </p:bgPr>
    </p:bg>
    <p:spTree>
      <p:nvGrpSpPr>
        <p:cNvPr id="1" name=""/>
        <p:cNvGrpSpPr/>
        <p:nvPr/>
      </p:nvGrpSpPr>
      <p:grpSpPr>
        <a:xfrm>
          <a:off x="0" y="0"/>
          <a:ext cx="0" cy="0"/>
          <a:chOff x="0" y="0"/>
          <a:chExt cx="0" cy="0"/>
        </a:xfrm>
      </p:grpSpPr>
      <p:sp>
        <p:nvSpPr>
          <p:cNvPr id="13" name="Прямоугольник 12">
            <a:extLst>
              <a:ext uri="{FF2B5EF4-FFF2-40B4-BE49-F238E27FC236}">
                <a16:creationId xmlns:a16="http://schemas.microsoft.com/office/drawing/2014/main" id="{EB80CA3B-4918-4A91-8FD7-D6F8CA9D437A}"/>
              </a:ext>
            </a:extLst>
          </p:cNvPr>
          <p:cNvSpPr/>
          <p:nvPr userDrawn="1"/>
        </p:nvSpPr>
        <p:spPr>
          <a:xfrm>
            <a:off x="0" y="0"/>
            <a:ext cx="12191998" cy="112474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 name="Прямоугольник 13">
            <a:extLst>
              <a:ext uri="{FF2B5EF4-FFF2-40B4-BE49-F238E27FC236}">
                <a16:creationId xmlns:a16="http://schemas.microsoft.com/office/drawing/2014/main" id="{EB80CA3B-4918-4A91-8FD7-D6F8CA9D437A}"/>
              </a:ext>
            </a:extLst>
          </p:cNvPr>
          <p:cNvSpPr/>
          <p:nvPr userDrawn="1"/>
        </p:nvSpPr>
        <p:spPr>
          <a:xfrm>
            <a:off x="0" y="5359878"/>
            <a:ext cx="12191998" cy="149812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Прямоугольник 9">
            <a:extLst>
              <a:ext uri="{FF2B5EF4-FFF2-40B4-BE49-F238E27FC236}">
                <a16:creationId xmlns:a16="http://schemas.microsoft.com/office/drawing/2014/main" id="{EB80CA3B-4918-4A91-8FD7-D6F8CA9D437A}"/>
              </a:ext>
            </a:extLst>
          </p:cNvPr>
          <p:cNvSpPr/>
          <p:nvPr userDrawn="1"/>
        </p:nvSpPr>
        <p:spPr>
          <a:xfrm>
            <a:off x="0" y="1178944"/>
            <a:ext cx="12191998" cy="4122264"/>
          </a:xfrm>
          <a:prstGeom prst="rect">
            <a:avLst/>
          </a:prstGeom>
          <a:solidFill>
            <a:srgbClr val="9238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Текст 2"/>
          <p:cNvSpPr>
            <a:spLocks noGrp="1"/>
          </p:cNvSpPr>
          <p:nvPr>
            <p:ph type="body" sz="quarter" idx="10"/>
          </p:nvPr>
        </p:nvSpPr>
        <p:spPr>
          <a:xfrm>
            <a:off x="439165" y="2249512"/>
            <a:ext cx="5108575" cy="490537"/>
          </a:xfrm>
          <a:prstGeom prst="rect">
            <a:avLst/>
          </a:prstGeom>
        </p:spPr>
        <p:txBody>
          <a:bodyPr/>
          <a:lstStyle>
            <a:lvl1pPr marL="0" indent="0">
              <a:buNone/>
              <a:defRPr sz="16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sz="16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sz="16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sz="16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sz="16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Прямоугольник 3"/>
          <p:cNvSpPr/>
          <p:nvPr userDrawn="1"/>
        </p:nvSpPr>
        <p:spPr>
          <a:xfrm>
            <a:off x="439165" y="1354812"/>
            <a:ext cx="2113079" cy="523220"/>
          </a:xfrm>
          <a:prstGeom prst="rect">
            <a:avLst/>
          </a:prstGeom>
        </p:spPr>
        <p:txBody>
          <a:bodyPr wrap="none">
            <a:spAutoFit/>
          </a:bodyPr>
          <a:lstStyle/>
          <a:p>
            <a:r>
              <a:rPr lang="ru-RU" sz="2800"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rPr>
              <a:t>Контакты</a:t>
            </a:r>
          </a:p>
        </p:txBody>
      </p:sp>
      <p:pic>
        <p:nvPicPr>
          <p:cNvPr id="9" name="Рисунок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2915" y="-788417"/>
            <a:ext cx="5003322" cy="2701578"/>
          </a:xfrm>
          <a:prstGeom prst="rect">
            <a:avLst/>
          </a:prstGeom>
        </p:spPr>
      </p:pic>
    </p:spTree>
    <p:extLst>
      <p:ext uri="{BB962C8B-B14F-4D97-AF65-F5344CB8AC3E}">
        <p14:creationId xmlns:p14="http://schemas.microsoft.com/office/powerpoint/2010/main" val="619712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5" name="Прямая соединительная линия 4">
            <a:extLst>
              <a:ext uri="{FF2B5EF4-FFF2-40B4-BE49-F238E27FC236}">
                <a16:creationId xmlns:a16="http://schemas.microsoft.com/office/drawing/2014/main" id="{D3705242-639C-4816-B6E8-01005FE983B9}"/>
              </a:ext>
            </a:extLst>
          </p:cNvPr>
          <p:cNvCxnSpPr>
            <a:cxnSpLocks/>
          </p:cNvCxnSpPr>
          <p:nvPr userDrawn="1"/>
        </p:nvCxnSpPr>
        <p:spPr>
          <a:xfrm>
            <a:off x="0" y="163887"/>
            <a:ext cx="10548046" cy="0"/>
          </a:xfrm>
          <a:prstGeom prst="line">
            <a:avLst/>
          </a:prstGeom>
          <a:ln w="9525">
            <a:solidFill>
              <a:srgbClr val="923826"/>
            </a:solidFill>
          </a:ln>
        </p:spPr>
        <p:style>
          <a:lnRef idx="1">
            <a:schemeClr val="accent1"/>
          </a:lnRef>
          <a:fillRef idx="0">
            <a:schemeClr val="accent1"/>
          </a:fillRef>
          <a:effectRef idx="0">
            <a:schemeClr val="accent1"/>
          </a:effectRef>
          <a:fontRef idx="minor">
            <a:schemeClr val="tx1"/>
          </a:fontRef>
        </p:style>
      </p:cxnSp>
      <p:pic>
        <p:nvPicPr>
          <p:cNvPr id="4" name="Рисунок 3"/>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10343813" y="-309257"/>
            <a:ext cx="2044945" cy="1104181"/>
          </a:xfrm>
          <a:prstGeom prst="rect">
            <a:avLst/>
          </a:prstGeom>
        </p:spPr>
      </p:pic>
    </p:spTree>
    <p:extLst>
      <p:ext uri="{BB962C8B-B14F-4D97-AF65-F5344CB8AC3E}">
        <p14:creationId xmlns:p14="http://schemas.microsoft.com/office/powerpoint/2010/main" val="2287490936"/>
      </p:ext>
    </p:extLst>
  </p:cSld>
  <p:clrMap bg1="lt1" tx1="dk1" bg2="lt2" tx2="dk2" accent1="accent1" accent2="accent2" accent3="accent3" accent4="accent4" accent5="accent5" accent6="accent6" hlink="hlink" folHlink="folHlink"/>
  <p:sldLayoutIdLst>
    <p:sldLayoutId id="2147483649" r:id="rId1"/>
    <p:sldLayoutId id="2147483672" r:id="rId2"/>
    <p:sldLayoutId id="2147483651" r:id="rId3"/>
    <p:sldLayoutId id="2147483673" r:id="rId4"/>
    <p:sldLayoutId id="2147483661" r:id="rId5"/>
    <p:sldLayoutId id="2147483674" r:id="rId6"/>
    <p:sldLayoutId id="2147483660" r:id="rId7"/>
    <p:sldLayoutId id="2147483675" r:id="rId8"/>
    <p:sldLayoutId id="2147483654" r:id="rId9"/>
    <p:sldLayoutId id="2147483664" r:id="rId10"/>
    <p:sldLayoutId id="2147483658" r:id="rId11"/>
    <p:sldLayoutId id="2147483655" r:id="rId12"/>
    <p:sldLayoutId id="2147483657" r:id="rId13"/>
    <p:sldLayoutId id="2147483663" r:id="rId14"/>
    <p:sldLayoutId id="2147483665" r:id="rId15"/>
    <p:sldLayoutId id="2147483670" r:id="rId16"/>
    <p:sldLayoutId id="2147483667" r:id="rId17"/>
    <p:sldLayoutId id="2147483677" r:id="rId18"/>
    <p:sldLayoutId id="2147483668" r:id="rId19"/>
    <p:sldLayoutId id="2147483669" r:id="rId20"/>
    <p:sldLayoutId id="2147483671" r:id="rId2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9.xml"/><Relationship Id="rId5" Type="http://schemas.openxmlformats.org/officeDocument/2006/relationships/image" Target="../media/image18.png"/><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20.png"/><Relationship Id="rId1" Type="http://schemas.openxmlformats.org/officeDocument/2006/relationships/slideLayout" Target="../slideLayouts/slideLayout9.xml"/><Relationship Id="rId5" Type="http://schemas.openxmlformats.org/officeDocument/2006/relationships/image" Target="../media/image22.png"/><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19.xml"/><Relationship Id="rId6" Type="http://schemas.openxmlformats.org/officeDocument/2006/relationships/image" Target="../media/image29.png"/><Relationship Id="rId5" Type="http://schemas.openxmlformats.org/officeDocument/2006/relationships/image" Target="../media/image26.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9.xml"/><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9.xml"/><Relationship Id="rId6" Type="http://schemas.openxmlformats.org/officeDocument/2006/relationships/image" Target="../media/image32.png"/><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hyperlink" Target="mailto:st024389@spbu.ru" TargetMode="External"/><Relationship Id="rId2" Type="http://schemas.openxmlformats.org/officeDocument/2006/relationships/hyperlink" Target="mailto:a.lozovoy@spbu.ru" TargetMode="External"/><Relationship Id="rId1" Type="http://schemas.openxmlformats.org/officeDocument/2006/relationships/slideLayout" Target="../slideLayouts/slideLayout21.xml"/><Relationship Id="rId6" Type="http://schemas.openxmlformats.org/officeDocument/2006/relationships/image" Target="../media/image37.gif"/><Relationship Id="rId5" Type="http://schemas.openxmlformats.org/officeDocument/2006/relationships/hyperlink" Target="mailto:a.tikhonov@spbu.ru" TargetMode="External"/><Relationship Id="rId4" Type="http://schemas.openxmlformats.org/officeDocument/2006/relationships/hyperlink" Target="mailto:konstantin.g.petrov@spbu.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DC305344-D381-4977-A435-C8740BF079CE}"/>
              </a:ext>
            </a:extLst>
          </p:cNvPr>
          <p:cNvSpPr/>
          <p:nvPr/>
        </p:nvSpPr>
        <p:spPr>
          <a:xfrm>
            <a:off x="1133062" y="3820306"/>
            <a:ext cx="11058938" cy="1815882"/>
          </a:xfrm>
          <a:prstGeom prst="rect">
            <a:avLst/>
          </a:prstGeom>
        </p:spPr>
        <p:txBody>
          <a:bodyPr wrap="square">
            <a:spAutoFit/>
          </a:bodyPr>
          <a:lstStyle/>
          <a:p>
            <a:pPr algn="ctr"/>
            <a:r>
              <a:rPr lang="en-US" sz="3200" dirty="0">
                <a:solidFill>
                  <a:schemeClr val="bg1"/>
                </a:solidFill>
                <a:latin typeface="+mj-lt"/>
              </a:rPr>
              <a:t>On the analysis of the operation of a double electrostatic layer in the ion sail mode</a:t>
            </a:r>
            <a:r>
              <a:rPr lang="ru-RU" sz="3200" b="1" dirty="0">
                <a:solidFill>
                  <a:schemeClr val="bg1"/>
                </a:solidFill>
                <a:latin typeface="+mj-lt"/>
                <a:ea typeface="Open Sans Extrabold" panose="020B0906030804020204" pitchFamily="34" charset="0"/>
                <a:cs typeface="Open Sans Extrabold" panose="020B0906030804020204" pitchFamily="34" charset="0"/>
              </a:rPr>
              <a:t>.</a:t>
            </a:r>
          </a:p>
          <a:p>
            <a:pPr algn="ctr"/>
            <a:endParaRPr lang="ru-RU" sz="3600" b="1" u="sng" baseline="30000"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endParaRPr>
          </a:p>
          <a:p>
            <a:pPr algn="ctr"/>
            <a:r>
              <a:rPr lang="en-US" sz="3600" b="1" baseline="30000"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rPr>
              <a:t>A.S. </a:t>
            </a:r>
            <a:r>
              <a:rPr lang="en-US" sz="3600" b="1" baseline="30000" dirty="0" err="1">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rPr>
              <a:t>Lozovoi</a:t>
            </a:r>
            <a:r>
              <a:rPr lang="en-US" sz="3600" b="1" baseline="30000"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rPr>
              <a:t>, K.A. </a:t>
            </a:r>
            <a:r>
              <a:rPr lang="en-US" sz="3600" b="1" baseline="30000" dirty="0" err="1">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rPr>
              <a:t>Orekhov</a:t>
            </a:r>
            <a:r>
              <a:rPr lang="en-US" sz="3600" b="1" baseline="30000"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rPr>
              <a:t>, K.G. </a:t>
            </a:r>
            <a:r>
              <a:rPr lang="en-US" sz="3600" b="1" baseline="30000" dirty="0" err="1">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rPr>
              <a:t>Petrov,A.A</a:t>
            </a:r>
            <a:r>
              <a:rPr lang="en-US" sz="3600" b="1" baseline="30000"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rPr>
              <a:t>. Tikhonov and A.B. Yakovlev</a:t>
            </a:r>
            <a:endParaRPr lang="ru-RU" sz="3600" b="1" u="sng" baseline="30000"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Tree>
    <p:extLst>
      <p:ext uri="{BB962C8B-B14F-4D97-AF65-F5344CB8AC3E}">
        <p14:creationId xmlns:p14="http://schemas.microsoft.com/office/powerpoint/2010/main" val="2424672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AC5C2D4F-815D-155C-FB4C-AF5661E0C0DA}"/>
              </a:ext>
            </a:extLst>
          </p:cNvPr>
          <p:cNvSpPr>
            <a:spLocks noGrp="1"/>
          </p:cNvSpPr>
          <p:nvPr>
            <p:ph type="title"/>
          </p:nvPr>
        </p:nvSpPr>
        <p:spPr>
          <a:xfrm>
            <a:off x="192368" y="425547"/>
            <a:ext cx="10860334" cy="500996"/>
          </a:xfrm>
        </p:spPr>
        <p:txBody>
          <a:bodyPr/>
          <a:lstStyle/>
          <a:p>
            <a:pPr algn="ctr"/>
            <a:r>
              <a:rPr lang="en-US" sz="3200" b="1" dirty="0">
                <a:latin typeface="Times New Roman" panose="02020603050405020304" pitchFamily="18" charset="0"/>
                <a:cs typeface="Times New Roman" panose="02020603050405020304" pitchFamily="18" charset="0"/>
              </a:rPr>
              <a:t>Introduction</a:t>
            </a:r>
            <a:br>
              <a:rPr lang="ru-RU" sz="3200" dirty="0"/>
            </a:br>
            <a:br>
              <a:rPr lang="ru-RU" dirty="0"/>
            </a:br>
            <a:br>
              <a:rPr lang="ru-RU" sz="2000" dirty="0">
                <a:solidFill>
                  <a:schemeClr val="tx1"/>
                </a:solidFill>
                <a:latin typeface="Times New Roman" panose="02020603050405020304" pitchFamily="18" charset="0"/>
                <a:cs typeface="Times New Roman" panose="02020603050405020304" pitchFamily="18" charset="0"/>
              </a:rPr>
            </a:br>
            <a:br>
              <a:rPr lang="ru-RU" sz="2000" dirty="0">
                <a:solidFill>
                  <a:schemeClr val="tx1"/>
                </a:solidFill>
                <a:latin typeface="Times New Roman" panose="02020603050405020304" pitchFamily="18" charset="0"/>
                <a:cs typeface="Times New Roman" panose="02020603050405020304" pitchFamily="18" charset="0"/>
              </a:rPr>
            </a:br>
            <a:br>
              <a:rPr lang="ru-RU" dirty="0">
                <a:solidFill>
                  <a:schemeClr val="tx1"/>
                </a:solidFill>
              </a:rPr>
            </a:br>
            <a:br>
              <a:rPr lang="ru-RU" dirty="0"/>
            </a:br>
            <a:br>
              <a:rPr lang="ru-RU" dirty="0"/>
            </a:br>
            <a:br>
              <a:rPr lang="ru-RU" dirty="0"/>
            </a:br>
            <a:endParaRPr lang="ru-RU" dirty="0"/>
          </a:p>
        </p:txBody>
      </p:sp>
      <p:sp>
        <p:nvSpPr>
          <p:cNvPr id="4" name="TextBox 3">
            <a:extLst>
              <a:ext uri="{FF2B5EF4-FFF2-40B4-BE49-F238E27FC236}">
                <a16:creationId xmlns:a16="http://schemas.microsoft.com/office/drawing/2014/main" id="{F2278860-2955-416A-B12A-B396FE032F4F}"/>
              </a:ext>
            </a:extLst>
          </p:cNvPr>
          <p:cNvSpPr txBox="1"/>
          <p:nvPr/>
        </p:nvSpPr>
        <p:spPr>
          <a:xfrm>
            <a:off x="192368" y="998738"/>
            <a:ext cx="11659321" cy="5632311"/>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The team of authors is grateful to E.N. </a:t>
            </a:r>
            <a:r>
              <a:rPr lang="en-US" sz="2400" dirty="0" err="1">
                <a:latin typeface="Times New Roman" panose="02020603050405020304" pitchFamily="18" charset="0"/>
                <a:cs typeface="Times New Roman" panose="02020603050405020304" pitchFamily="18" charset="0"/>
              </a:rPr>
              <a:t>Polyakhova</a:t>
            </a:r>
            <a:r>
              <a:rPr lang="en-US" sz="2400" dirty="0">
                <a:latin typeface="Times New Roman" panose="02020603050405020304" pitchFamily="18" charset="0"/>
                <a:cs typeface="Times New Roman" panose="02020603050405020304" pitchFamily="18" charset="0"/>
              </a:rPr>
              <a:t> for her suggestion to undertake research on the dynamics of space sails.</a:t>
            </a:r>
          </a:p>
          <a:p>
            <a:r>
              <a:rPr lang="en-US" sz="2400" dirty="0">
                <a:latin typeface="Times New Roman" panose="02020603050405020304" pitchFamily="18" charset="0"/>
                <a:cs typeface="Times New Roman" panose="02020603050405020304" pitchFamily="18" charset="0"/>
              </a:rPr>
              <a:t>A logical step in the plans for further space exploration has been the development of fundamentally new propulsion systems capable of operating with minimal consumption of onboard energy sources. Such systems, in particular, include various sail designs: film sails [1, 2], electric sails [3–6], and magnetic sails [7–9].</a:t>
            </a:r>
          </a:p>
          <a:p>
            <a:r>
              <a:rPr lang="en-US" sz="2400" dirty="0">
                <a:latin typeface="Times New Roman" panose="02020603050405020304" pitchFamily="18" charset="0"/>
                <a:cs typeface="Times New Roman" panose="02020603050405020304" pitchFamily="18" charset="0"/>
              </a:rPr>
              <a:t>The thrust of a magnetic sail arises from the </a:t>
            </a:r>
            <a:r>
              <a:rPr lang="en-US" sz="2400" dirty="0" err="1">
                <a:latin typeface="Times New Roman" panose="02020603050405020304" pitchFamily="18" charset="0"/>
                <a:cs typeface="Times New Roman" panose="02020603050405020304" pitchFamily="18" charset="0"/>
              </a:rPr>
              <a:t>magnetostatic</a:t>
            </a:r>
            <a:r>
              <a:rPr lang="en-US" sz="2400" dirty="0">
                <a:latin typeface="Times New Roman" panose="02020603050405020304" pitchFamily="18" charset="0"/>
                <a:cs typeface="Times New Roman" panose="02020603050405020304" pitchFamily="18" charset="0"/>
              </a:rPr>
              <a:t> interaction between the solar wind and an artificial magnetic field generated onboard the spacecraft by an electric current flowing through an electrical circuit of a given shape. Various configurations of electric sails have been proposed. In one project, the electric sail consists of a number of long, thin tethers held at a high positive potential, which are deployed by spinning the spacecraft about its axis of symmetry. The positive charge on the tethers is maintained by an electron gun on the spacecraft, which emits a beam of electrons directed opposite to the spacecraft's motion. The positively charged tethers repel solar wind ions, resulting in momentum transfer from the ions to the sail and, consequently, acceleration of the spacecraft.</a:t>
            </a:r>
          </a:p>
        </p:txBody>
      </p:sp>
    </p:spTree>
    <p:extLst>
      <p:ext uri="{BB962C8B-B14F-4D97-AF65-F5344CB8AC3E}">
        <p14:creationId xmlns:p14="http://schemas.microsoft.com/office/powerpoint/2010/main" val="2288079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AC5C2D4F-815D-155C-FB4C-AF5661E0C0DA}"/>
              </a:ext>
            </a:extLst>
          </p:cNvPr>
          <p:cNvSpPr>
            <a:spLocks noGrp="1"/>
          </p:cNvSpPr>
          <p:nvPr>
            <p:ph type="title"/>
          </p:nvPr>
        </p:nvSpPr>
        <p:spPr>
          <a:xfrm>
            <a:off x="991344" y="434426"/>
            <a:ext cx="9055226" cy="559873"/>
          </a:xfrm>
        </p:spPr>
        <p:txBody>
          <a:bodyPr/>
          <a:lstStyle/>
          <a:p>
            <a:pPr algn="ctr"/>
            <a:r>
              <a:rPr lang="en-US" sz="3200" b="1" dirty="0" err="1">
                <a:latin typeface="Times New Roman" panose="02020603050405020304" pitchFamily="18" charset="0"/>
                <a:cs typeface="Times New Roman" panose="02020603050405020304" pitchFamily="18" charset="0"/>
              </a:rPr>
              <a:t>Zubrin’s</a:t>
            </a:r>
            <a:r>
              <a:rPr lang="en-US" sz="3200" b="1" dirty="0">
                <a:latin typeface="Times New Roman" panose="02020603050405020304" pitchFamily="18" charset="0"/>
                <a:cs typeface="Times New Roman" panose="02020603050405020304" pitchFamily="18" charset="0"/>
              </a:rPr>
              <a:t> concept</a:t>
            </a:r>
            <a:br>
              <a:rPr lang="ru-RU" dirty="0"/>
            </a:br>
            <a:endParaRPr lang="ru-RU" dirty="0"/>
          </a:p>
        </p:txBody>
      </p:sp>
      <p:sp>
        <p:nvSpPr>
          <p:cNvPr id="4" name="TextBox 3">
            <a:extLst>
              <a:ext uri="{FF2B5EF4-FFF2-40B4-BE49-F238E27FC236}">
                <a16:creationId xmlns:a16="http://schemas.microsoft.com/office/drawing/2014/main" id="{DBA10C84-41A1-4B54-9F34-ECA6B7F5C49F}"/>
              </a:ext>
            </a:extLst>
          </p:cNvPr>
          <p:cNvSpPr txBox="1"/>
          <p:nvPr/>
        </p:nvSpPr>
        <p:spPr>
          <a:xfrm>
            <a:off x="204186" y="1130742"/>
            <a:ext cx="11842812" cy="526297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The present paper considers another variant of the electric sail, the so-called dipole thruster (double electrostatic layer), proposed in [10], which structurally consists of two parallel conducting surfaces made as grids of conductive filaments. The conducting surfaces are separated by an insulating gap, the design of which is determined by the required electrical and mechanical strength and by the minimum possible influence on the electric field between the conducting surfaces. The distance between the conducting surfaces, d, is assumed to be small compared to the characteristic transverse size of the surfaces, D. An accelerating potential difference U is applied between the conducting surfaces, controlled in magnitude and maintained by a power supply (PS). To maintain a constant potential difference between the grids, a device that emits electrons into the surrounding space is attached to the negatively charged surface.</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In the present report, the use of the double electrostatic layer is considered only in the ion sail mode.</a:t>
            </a:r>
            <a:endParaRPr lang="ru-RU" sz="2400" dirty="0"/>
          </a:p>
        </p:txBody>
      </p:sp>
    </p:spTree>
    <p:extLst>
      <p:ext uri="{BB962C8B-B14F-4D97-AF65-F5344CB8AC3E}">
        <p14:creationId xmlns:p14="http://schemas.microsoft.com/office/powerpoint/2010/main" val="757371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AC5C2D4F-815D-155C-FB4C-AF5661E0C0DA}"/>
              </a:ext>
            </a:extLst>
          </p:cNvPr>
          <p:cNvSpPr>
            <a:spLocks noGrp="1"/>
          </p:cNvSpPr>
          <p:nvPr>
            <p:ph type="title"/>
          </p:nvPr>
        </p:nvSpPr>
        <p:spPr>
          <a:xfrm>
            <a:off x="165735" y="434425"/>
            <a:ext cx="10860334" cy="772938"/>
          </a:xfrm>
        </p:spPr>
        <p:txBody>
          <a:bodyPr/>
          <a:lstStyle/>
          <a:p>
            <a:pPr algn="ctr"/>
            <a:r>
              <a:rPr lang="en-US" sz="3200" b="1" dirty="0">
                <a:latin typeface="Times New Roman" panose="02020603050405020304" pitchFamily="18" charset="0"/>
                <a:cs typeface="Times New Roman" panose="02020603050405020304" pitchFamily="18" charset="0"/>
              </a:rPr>
              <a:t>Double electrostatic layer in the ion sail mode. Design.</a:t>
            </a:r>
            <a:endParaRPr lang="ru-RU" sz="3200" dirty="0">
              <a:latin typeface="Times New Roman" panose="02020603050405020304" pitchFamily="18" charset="0"/>
              <a:cs typeface="Times New Roman" panose="02020603050405020304" pitchFamily="18" charset="0"/>
            </a:endParaRPr>
          </a:p>
        </p:txBody>
      </p:sp>
      <p:pic>
        <p:nvPicPr>
          <p:cNvPr id="10" name="Рисунок 9">
            <a:extLst>
              <a:ext uri="{FF2B5EF4-FFF2-40B4-BE49-F238E27FC236}">
                <a16:creationId xmlns:a16="http://schemas.microsoft.com/office/drawing/2014/main" id="{92B1175C-9E84-A1B2-2E82-71906009FD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261" y="2082358"/>
            <a:ext cx="4905375" cy="3162300"/>
          </a:xfrm>
          <a:prstGeom prst="rect">
            <a:avLst/>
          </a:prstGeom>
        </p:spPr>
      </p:pic>
      <p:sp>
        <p:nvSpPr>
          <p:cNvPr id="12" name="TextBox 11">
            <a:extLst>
              <a:ext uri="{FF2B5EF4-FFF2-40B4-BE49-F238E27FC236}">
                <a16:creationId xmlns:a16="http://schemas.microsoft.com/office/drawing/2014/main" id="{9B36DEFB-45E7-F81A-7D28-17669CA1F422}"/>
              </a:ext>
            </a:extLst>
          </p:cNvPr>
          <p:cNvSpPr txBox="1"/>
          <p:nvPr/>
        </p:nvSpPr>
        <p:spPr>
          <a:xfrm>
            <a:off x="3062948" y="5259815"/>
            <a:ext cx="825867"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Fig</a:t>
            </a:r>
            <a:r>
              <a:rPr lang="ru-RU" sz="2400" dirty="0">
                <a:latin typeface="Times New Roman" panose="02020603050405020304" pitchFamily="18" charset="0"/>
                <a:cs typeface="Times New Roman" panose="02020603050405020304" pitchFamily="18" charset="0"/>
              </a:rPr>
              <a:t>.1</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A7BCBABA-9D59-52DA-4F7E-7AB96ABF52B6}"/>
                  </a:ext>
                </a:extLst>
              </p:cNvPr>
              <p:cNvSpPr txBox="1"/>
              <p:nvPr/>
            </p:nvSpPr>
            <p:spPr>
              <a:xfrm>
                <a:off x="5660976" y="1586016"/>
                <a:ext cx="6374167" cy="4154984"/>
              </a:xfrm>
              <a:prstGeom prst="rect">
                <a:avLst/>
              </a:prstGeom>
              <a:noFill/>
            </p:spPr>
            <p:txBody>
              <a:bodyPr wrap="square" rtlCol="0">
                <a:spAutoFit/>
              </a:bodyPr>
              <a:lstStyle/>
              <a:p>
                <a14:m>
                  <m:oMath xmlns:m="http://schemas.openxmlformats.org/officeDocument/2006/math">
                    <m:r>
                      <a:rPr lang="en-US" sz="2400" i="1">
                        <a:latin typeface="Cambria Math" panose="02040503050406030204" pitchFamily="18" charset="0"/>
                      </a:rPr>
                      <m:t>𝐿</m:t>
                    </m:r>
                    <m:r>
                      <a:rPr lang="en-US" sz="2400" i="1">
                        <a:latin typeface="Cambria Math" panose="02040503050406030204" pitchFamily="18" charset="0"/>
                      </a:rPr>
                      <m:t>−</m:t>
                    </m:r>
                  </m:oMath>
                </a14:m>
                <a:r>
                  <a:rPr lang="ru-RU" sz="2400" i="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characteristic size of the device (device dimension),</a:t>
                </a:r>
                <a:endParaRPr lang="ru-RU" sz="2400" dirty="0">
                  <a:latin typeface="Times New Roman" panose="02020603050405020304" pitchFamily="18" charset="0"/>
                  <a:cs typeface="Times New Roman" panose="02020603050405020304" pitchFamily="18" charset="0"/>
                </a:endParaRPr>
              </a:p>
              <a:p>
                <a14:m>
                  <m:oMath xmlns:m="http://schemas.openxmlformats.org/officeDocument/2006/math">
                    <m:r>
                      <a:rPr lang="en-US" sz="2400" b="0" i="1" smtClean="0">
                        <a:latin typeface="Cambria Math" panose="02040503050406030204" pitchFamily="18" charset="0"/>
                      </a:rPr>
                      <m:t>𝑑</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𝐿</m:t>
                    </m:r>
                    <m:r>
                      <a:rPr lang="ru-RU" sz="2400" b="0" i="1" smtClean="0">
                        <a:latin typeface="Cambria Math" panose="02040503050406030204" pitchFamily="18" charset="0"/>
                        <a:ea typeface="Cambria Math" panose="02040503050406030204" pitchFamily="18" charset="0"/>
                      </a:rPr>
                      <m:t> −</m:t>
                    </m:r>
                  </m:oMath>
                </a14:m>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distance between the conducting surfaces,</a:t>
                </a:r>
                <a:endParaRPr lang="ru-RU" sz="2400" b="0" i="1" dirty="0">
                  <a:latin typeface="Times New Roman" panose="02020603050405020304" pitchFamily="18" charset="0"/>
                  <a:cs typeface="Times New Roman" panose="02020603050405020304" pitchFamily="18" charset="0"/>
                </a:endParaRPr>
              </a:p>
              <a:p>
                <a14:m>
                  <m:oMath xmlns:m="http://schemas.openxmlformats.org/officeDocument/2006/math">
                    <m:r>
                      <a:rPr lang="en-US" sz="2400" b="0" i="1" smtClean="0">
                        <a:latin typeface="Cambria Math" panose="02040503050406030204" pitchFamily="18" charset="0"/>
                      </a:rPr>
                      <m:t>𝑏</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𝑑</m:t>
                    </m:r>
                    <m:r>
                      <a:rPr lang="ru-RU" sz="2400" b="0" i="1" smtClean="0">
                        <a:latin typeface="Cambria Math" panose="02040503050406030204" pitchFamily="18" charset="0"/>
                        <a:ea typeface="Cambria Math" panose="02040503050406030204" pitchFamily="18" charset="0"/>
                      </a:rPr>
                      <m:t>−</m:t>
                    </m:r>
                  </m:oMath>
                </a14:m>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mesh cell size (grid pitch),</a:t>
                </a:r>
                <a:endParaRPr lang="ru-RU" sz="2400" i="1" dirty="0">
                  <a:latin typeface="Times New Roman" panose="02020603050405020304" pitchFamily="18" charset="0"/>
                  <a:cs typeface="Times New Roman" panose="02020603050405020304" pitchFamily="18" charset="0"/>
                </a:endParaRPr>
              </a:p>
              <a:p>
                <a14:m>
                  <m:oMath xmlns:m="http://schemas.openxmlformats.org/officeDocument/2006/math">
                    <m:sSup>
                      <m:sSupPr>
                        <m:ctrlPr>
                          <a:rPr lang="ru-RU" sz="2400" i="1" smtClean="0">
                            <a:latin typeface="Cambria Math" panose="02040503050406030204" pitchFamily="18" charset="0"/>
                          </a:rPr>
                        </m:ctrlPr>
                      </m:sSupPr>
                      <m:e>
                        <m:r>
                          <a:rPr lang="en-US" sz="2400" b="0" i="1" smtClean="0">
                            <a:latin typeface="Cambria Math" panose="02040503050406030204" pitchFamily="18" charset="0"/>
                          </a:rPr>
                          <m:t>𝑆</m:t>
                        </m:r>
                      </m:e>
                      <m:sup>
                        <m:r>
                          <a:rPr lang="en-US" sz="2400" b="0" i="1" smtClean="0">
                            <a:latin typeface="Cambria Math" panose="02040503050406030204" pitchFamily="18" charset="0"/>
                          </a:rPr>
                          <m:t>+</m:t>
                        </m:r>
                      </m:sup>
                    </m:sSup>
                    <m:r>
                      <a:rPr lang="en-US" sz="2400" b="0" i="1" smtClean="0">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positively charged surface (grid),</a:t>
                </a:r>
                <a:endParaRPr lang="ru-RU" sz="2400" i="1" dirty="0">
                  <a:latin typeface="Times New Roman" panose="02020603050405020304" pitchFamily="18" charset="0"/>
                  <a:cs typeface="Times New Roman" panose="02020603050405020304" pitchFamily="18" charset="0"/>
                </a:endParaRPr>
              </a:p>
              <a:p>
                <a14:m>
                  <m:oMath xmlns:m="http://schemas.openxmlformats.org/officeDocument/2006/math">
                    <m:sSup>
                      <m:sSupPr>
                        <m:ctrlPr>
                          <a:rPr lang="ru-RU" sz="2400" i="1" smtClean="0">
                            <a:latin typeface="Cambria Math" panose="02040503050406030204" pitchFamily="18" charset="0"/>
                          </a:rPr>
                        </m:ctrlPr>
                      </m:sSupPr>
                      <m:e>
                        <m:r>
                          <a:rPr lang="en-US" sz="2400" b="0" i="1" smtClean="0">
                            <a:latin typeface="Cambria Math" panose="02040503050406030204" pitchFamily="18" charset="0"/>
                          </a:rPr>
                          <m:t>𝑆</m:t>
                        </m:r>
                      </m:e>
                      <m:sup>
                        <m:r>
                          <a:rPr lang="ru-RU" sz="2400" b="0" i="1" smtClean="0">
                            <a:latin typeface="Cambria Math" panose="02040503050406030204" pitchFamily="18" charset="0"/>
                          </a:rPr>
                          <m:t>−</m:t>
                        </m:r>
                      </m:sup>
                    </m:sSup>
                    <m:r>
                      <a:rPr lang="en-US" sz="2400" b="0" i="1" smtClean="0">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negatively charged surface (grid),</a:t>
                </a:r>
                <a:endParaRPr lang="ru-RU" sz="2400" dirty="0">
                  <a:latin typeface="Times New Roman" panose="02020603050405020304" pitchFamily="18" charset="0"/>
                  <a:cs typeface="Times New Roman" panose="02020603050405020304" pitchFamily="18" charset="0"/>
                </a:endParaRPr>
              </a:p>
              <a:p>
                <a14:m>
                  <m:oMath xmlns:m="http://schemas.openxmlformats.org/officeDocument/2006/math">
                    <m:r>
                      <a:rPr lang="en-US" sz="2400" b="0" i="1" smtClean="0">
                        <a:latin typeface="Cambria Math" panose="02040503050406030204" pitchFamily="18" charset="0"/>
                      </a:rPr>
                      <m:t>𝐸</m:t>
                    </m:r>
                    <m:r>
                      <a:rPr lang="en-US" sz="2400" b="0" i="1" smtClean="0">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power supply for maintaining the prescribed potential difference </a:t>
                </a:r>
                <a:r>
                  <a:rPr lang="en-US" sz="2400" i="1" dirty="0">
                    <a:latin typeface="Times New Roman" panose="02020603050405020304" pitchFamily="18" charset="0"/>
                    <a:cs typeface="Times New Roman" panose="02020603050405020304" pitchFamily="18" charset="0"/>
                  </a:rPr>
                  <a:t>U,</a:t>
                </a:r>
                <a:endParaRPr lang="en-US" sz="2400" dirty="0">
                  <a:latin typeface="Times New Roman" panose="02020603050405020304" pitchFamily="18" charset="0"/>
                  <a:cs typeface="Times New Roman" panose="02020603050405020304" pitchFamily="18" charset="0"/>
                </a:endParaRPr>
              </a:p>
              <a:p>
                <a14:m>
                  <m:oMath xmlns:m="http://schemas.openxmlformats.org/officeDocument/2006/math">
                    <m:r>
                      <a:rPr lang="en-US" sz="2400" b="0" i="1" smtClean="0">
                        <a:latin typeface="Cambria Math" panose="02040503050406030204" pitchFamily="18" charset="0"/>
                      </a:rPr>
                      <m:t>𝐺</m:t>
                    </m:r>
                    <m:r>
                      <a:rPr lang="en-US" sz="2400" b="0" i="1" smtClean="0">
                        <a:latin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emitter of excess electrons into the surrounding space.</a:t>
                </a:r>
                <a:endParaRPr lang="ru-RU" sz="2400" dirty="0">
                  <a:latin typeface="Times New Roman" panose="02020603050405020304" pitchFamily="18" charset="0"/>
                  <a:cs typeface="Times New Roman" panose="02020603050405020304" pitchFamily="18" charset="0"/>
                </a:endParaRPr>
              </a:p>
            </p:txBody>
          </p:sp>
        </mc:Choice>
        <mc:Fallback xmlns="">
          <p:sp>
            <p:nvSpPr>
              <p:cNvPr id="13" name="TextBox 12">
                <a:extLst>
                  <a:ext uri="{FF2B5EF4-FFF2-40B4-BE49-F238E27FC236}">
                    <a16:creationId xmlns:a16="http://schemas.microsoft.com/office/drawing/2014/main" id="{A7BCBABA-9D59-52DA-4F7E-7AB96ABF52B6}"/>
                  </a:ext>
                </a:extLst>
              </p:cNvPr>
              <p:cNvSpPr txBox="1">
                <a:spLocks noRot="1" noChangeAspect="1" noMove="1" noResize="1" noEditPoints="1" noAdjustHandles="1" noChangeArrowheads="1" noChangeShapeType="1" noTextEdit="1"/>
              </p:cNvSpPr>
              <p:nvPr/>
            </p:nvSpPr>
            <p:spPr>
              <a:xfrm>
                <a:off x="5660976" y="1586016"/>
                <a:ext cx="6374167" cy="4154984"/>
              </a:xfrm>
              <a:prstGeom prst="rect">
                <a:avLst/>
              </a:prstGeom>
              <a:blipFill>
                <a:blip r:embed="rId3"/>
                <a:stretch>
                  <a:fillRect l="-1531" t="-1173" r="-574" b="-2346"/>
                </a:stretch>
              </a:blipFill>
            </p:spPr>
            <p:txBody>
              <a:bodyPr/>
              <a:lstStyle/>
              <a:p>
                <a:r>
                  <a:rPr lang="ru-RU">
                    <a:noFill/>
                  </a:rPr>
                  <a:t> </a:t>
                </a:r>
              </a:p>
            </p:txBody>
          </p:sp>
        </mc:Fallback>
      </mc:AlternateContent>
    </p:spTree>
    <p:extLst>
      <p:ext uri="{BB962C8B-B14F-4D97-AF65-F5344CB8AC3E}">
        <p14:creationId xmlns:p14="http://schemas.microsoft.com/office/powerpoint/2010/main" val="2009422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F7977-6BEB-36ED-8506-EB6D06151E3A}"/>
            </a:ext>
          </a:extLst>
        </p:cNvPr>
        <p:cNvGrpSpPr/>
        <p:nvPr/>
      </p:nvGrpSpPr>
      <p:grpSpPr>
        <a:xfrm>
          <a:off x="0" y="0"/>
          <a:ext cx="0" cy="0"/>
          <a:chOff x="0" y="0"/>
          <a:chExt cx="0" cy="0"/>
        </a:xfrm>
      </p:grpSpPr>
      <p:sp>
        <p:nvSpPr>
          <p:cNvPr id="3" name="Заголовок 2">
            <a:extLst>
              <a:ext uri="{FF2B5EF4-FFF2-40B4-BE49-F238E27FC236}">
                <a16:creationId xmlns:a16="http://schemas.microsoft.com/office/drawing/2014/main" id="{77346FA7-3E49-6E26-8BAF-EC916F2798AC}"/>
              </a:ext>
            </a:extLst>
          </p:cNvPr>
          <p:cNvSpPr>
            <a:spLocks noGrp="1"/>
          </p:cNvSpPr>
          <p:nvPr>
            <p:ph type="title"/>
          </p:nvPr>
        </p:nvSpPr>
        <p:spPr>
          <a:xfrm>
            <a:off x="165735" y="264573"/>
            <a:ext cx="10860334" cy="950493"/>
          </a:xfrm>
        </p:spPr>
        <p:txBody>
          <a:bodyPr/>
          <a:lstStyle/>
          <a:p>
            <a:pPr algn="ctr"/>
            <a:r>
              <a:rPr lang="en-US" sz="3200" b="1" dirty="0">
                <a:latin typeface="Times New Roman" panose="02020603050405020304" pitchFamily="18" charset="0"/>
                <a:cs typeface="Times New Roman" panose="02020603050405020304" pitchFamily="18" charset="0"/>
              </a:rPr>
              <a:t>Double Electrostatic Layer in Ion Sail Mode.</a:t>
            </a:r>
            <a:br>
              <a:rPr lang="en-US" sz="3200" dirty="0">
                <a:latin typeface="Times New Roman" panose="02020603050405020304" pitchFamily="18" charset="0"/>
                <a:cs typeface="Times New Roman" panose="02020603050405020304" pitchFamily="18" charset="0"/>
              </a:rPr>
            </a:br>
            <a:r>
              <a:rPr lang="en-US" sz="3200" b="1" dirty="0">
                <a:latin typeface="Times New Roman" panose="02020603050405020304" pitchFamily="18" charset="0"/>
                <a:cs typeface="Times New Roman" panose="02020603050405020304" pitchFamily="18" charset="0"/>
              </a:rPr>
              <a:t>Ion motion.</a:t>
            </a:r>
            <a:endParaRPr lang="ru-RU" sz="32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B0FE9CAF-9175-6F31-3F2B-097A5A3D74EC}"/>
              </a:ext>
            </a:extLst>
          </p:cNvPr>
          <p:cNvSpPr txBox="1"/>
          <p:nvPr/>
        </p:nvSpPr>
        <p:spPr>
          <a:xfrm>
            <a:off x="1954446" y="5656515"/>
            <a:ext cx="902811"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Fig</a:t>
            </a:r>
            <a:r>
              <a:rPr lang="ru-RU" sz="2400" dirty="0">
                <a:latin typeface="Times New Roman" panose="02020603050405020304" pitchFamily="18" charset="0"/>
                <a:cs typeface="Times New Roman" panose="02020603050405020304" pitchFamily="18" charset="0"/>
              </a:rPr>
              <a:t>. 2</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8CFB864-DA1D-A8A7-F9B3-1BE4D3918155}"/>
                  </a:ext>
                </a:extLst>
              </p:cNvPr>
              <p:cNvSpPr txBox="1"/>
              <p:nvPr/>
            </p:nvSpPr>
            <p:spPr>
              <a:xfrm>
                <a:off x="5027382" y="1255448"/>
                <a:ext cx="7019608" cy="5052089"/>
              </a:xfrm>
              <a:prstGeom prst="rect">
                <a:avLst/>
              </a:prstGeom>
              <a:noFill/>
            </p:spPr>
            <p:txBody>
              <a:bodyPr wrap="square" rtlCol="0">
                <a:spAutoFit/>
              </a:bodyPr>
              <a:lstStyle/>
              <a:p>
                <a14:m>
                  <m:oMath xmlns:m="http://schemas.openxmlformats.org/officeDocument/2006/math">
                    <m:r>
                      <a:rPr lang="en-US" sz="2400" b="1" i="0" smtClean="0">
                        <a:latin typeface="Cambria Math" panose="02040503050406030204" pitchFamily="18" charset="0"/>
                      </a:rPr>
                      <m:t>𝐄</m:t>
                    </m:r>
                    <m:r>
                      <a:rPr lang="en-US" sz="2400" b="0" i="1" smtClean="0">
                        <a:latin typeface="Cambria Math" panose="02040503050406030204" pitchFamily="18" charset="0"/>
                      </a:rPr>
                      <m:t>=−</m:t>
                    </m:r>
                    <m:f>
                      <m:fPr>
                        <m:ctrlPr>
                          <a:rPr lang="ru-RU" sz="2400" b="0" i="1" smtClean="0">
                            <a:latin typeface="Cambria Math" panose="02040503050406030204" pitchFamily="18" charset="0"/>
                          </a:rPr>
                        </m:ctrlPr>
                      </m:fPr>
                      <m:num>
                        <m:r>
                          <a:rPr lang="en-US" sz="2400" b="0" i="1" smtClean="0">
                            <a:latin typeface="Cambria Math" panose="02040503050406030204" pitchFamily="18" charset="0"/>
                          </a:rPr>
                          <m:t>𝑈</m:t>
                        </m:r>
                      </m:num>
                      <m:den>
                        <m:r>
                          <a:rPr lang="en-US" sz="2400" b="0" i="1" smtClean="0">
                            <a:latin typeface="Cambria Math" panose="02040503050406030204" pitchFamily="18" charset="0"/>
                          </a:rPr>
                          <m:t>𝑑</m:t>
                        </m:r>
                      </m:den>
                    </m:f>
                    <m:r>
                      <a:rPr lang="en-US" sz="2400" b="1" i="0" smtClean="0">
                        <a:latin typeface="Cambria Math" panose="02040503050406030204" pitchFamily="18" charset="0"/>
                      </a:rPr>
                      <m:t>𝐧</m:t>
                    </m:r>
                    <m:r>
                      <a:rPr lang="ru-RU" sz="2400" b="1" i="0" smtClean="0">
                        <a:latin typeface="Cambria Math" panose="02040503050406030204" pitchFamily="18" charset="0"/>
                      </a:rPr>
                      <m:t> (</m:t>
                    </m:r>
                    <m:r>
                      <a:rPr lang="ru-RU" sz="2400" b="0" i="0" smtClean="0">
                        <a:latin typeface="Cambria Math" panose="02040503050406030204" pitchFamily="18" charset="0"/>
                      </a:rPr>
                      <m:t>1</m:t>
                    </m:r>
                    <m:r>
                      <a:rPr lang="ru-RU" sz="2400" b="1" i="0" smtClean="0">
                        <a:latin typeface="Cambria Math" panose="02040503050406030204" pitchFamily="18" charset="0"/>
                      </a:rPr>
                      <m:t>)</m:t>
                    </m:r>
                  </m:oMath>
                </a14:m>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electrostatic field strength,</a:t>
                </a:r>
                <a:r>
                  <a:rPr lang="ru-RU" sz="240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14:m>
                  <m:oMath xmlns:m="http://schemas.openxmlformats.org/officeDocument/2006/math">
                    <m:r>
                      <a:rPr lang="en-US" sz="2400" b="1" i="0" dirty="0" smtClean="0">
                        <a:latin typeface="Cambria Math" panose="02040503050406030204" pitchFamily="18" charset="0"/>
                      </a:rPr>
                      <m:t>𝐅</m:t>
                    </m:r>
                    <m:r>
                      <a:rPr lang="en-US" sz="2400" b="0" i="1" dirty="0" smtClean="0">
                        <a:latin typeface="Cambria Math" panose="02040503050406030204" pitchFamily="18" charset="0"/>
                      </a:rPr>
                      <m:t>=</m:t>
                    </m:r>
                    <m:r>
                      <a:rPr lang="en-US" sz="2400" b="0" i="1" dirty="0" smtClean="0">
                        <a:latin typeface="Cambria Math" panose="02040503050406030204" pitchFamily="18" charset="0"/>
                      </a:rPr>
                      <m:t>𝑍𝑒</m:t>
                    </m:r>
                    <m:r>
                      <a:rPr lang="en-US" sz="2400" b="1" i="0" dirty="0" smtClean="0">
                        <a:latin typeface="Cambria Math" panose="02040503050406030204" pitchFamily="18" charset="0"/>
                      </a:rPr>
                      <m:t>𝐄</m:t>
                    </m:r>
                    <m:r>
                      <a:rPr lang="en-US" sz="2400" b="0" i="1" dirty="0" smtClean="0">
                        <a:latin typeface="Cambria Math" panose="02040503050406030204" pitchFamily="18" charset="0"/>
                      </a:rPr>
                      <m:t>=−</m:t>
                    </m:r>
                    <m:f>
                      <m:fPr>
                        <m:ctrlPr>
                          <a:rPr lang="en-US" sz="2400" b="0" i="1" dirty="0" smtClean="0">
                            <a:latin typeface="Cambria Math" panose="02040503050406030204" pitchFamily="18" charset="0"/>
                          </a:rPr>
                        </m:ctrlPr>
                      </m:fPr>
                      <m:num>
                        <m:r>
                          <a:rPr lang="en-US" sz="2400" b="0" i="1" dirty="0" smtClean="0">
                            <a:latin typeface="Cambria Math" panose="02040503050406030204" pitchFamily="18" charset="0"/>
                          </a:rPr>
                          <m:t>𝑍𝑒𝑈</m:t>
                        </m:r>
                      </m:num>
                      <m:den>
                        <m:r>
                          <a:rPr lang="en-US" sz="2400" b="0" i="1" dirty="0" smtClean="0">
                            <a:latin typeface="Cambria Math" panose="02040503050406030204" pitchFamily="18" charset="0"/>
                          </a:rPr>
                          <m:t>𝑑</m:t>
                        </m:r>
                      </m:den>
                    </m:f>
                    <m:r>
                      <a:rPr lang="en-US" sz="2400" b="1" i="0" dirty="0" smtClean="0">
                        <a:latin typeface="Cambria Math" panose="02040503050406030204" pitchFamily="18" charset="0"/>
                      </a:rPr>
                      <m:t>𝐧</m:t>
                    </m:r>
                    <m:r>
                      <a:rPr lang="ru-RU" sz="2400" b="1" i="0" dirty="0" smtClean="0">
                        <a:latin typeface="Cambria Math" panose="02040503050406030204" pitchFamily="18" charset="0"/>
                      </a:rPr>
                      <m:t> (</m:t>
                    </m:r>
                    <m:r>
                      <a:rPr lang="ru-RU" sz="2400" b="0" i="0" dirty="0" smtClean="0">
                        <a:latin typeface="Cambria Math" panose="02040503050406030204" pitchFamily="18" charset="0"/>
                      </a:rPr>
                      <m:t>2</m:t>
                    </m:r>
                  </m:oMath>
                </a14:m>
                <a:r>
                  <a:rPr lang="en-US" sz="2400" dirty="0">
                    <a:latin typeface="Times New Roman" panose="02020603050405020304" pitchFamily="18" charset="0"/>
                    <a:cs typeface="Times New Roman" panose="02020603050405020304" pitchFamily="18" charset="0"/>
                  </a:rPr>
                  <a:t>) — Lorentz force,</a:t>
                </a:r>
                <a:r>
                  <a:rPr lang="ru-RU" sz="2400" dirty="0">
                    <a:latin typeface="Times New Roman" panose="02020603050405020304" pitchFamily="18" charset="0"/>
                    <a:cs typeface="Times New Roman" panose="02020603050405020304" pitchFamily="18" charset="0"/>
                  </a:rPr>
                  <a:t> </a:t>
                </a:r>
                <a:endParaRPr lang="en-US" sz="2400" b="0" i="1" dirty="0">
                  <a:latin typeface="Times New Roman" panose="02020603050405020304" pitchFamily="18" charset="0"/>
                  <a:cs typeface="Times New Roman" panose="02020603050405020304" pitchFamily="18" charset="0"/>
                </a:endParaRPr>
              </a:p>
              <a:p>
                <a14:m>
                  <m:oMath xmlns:m="http://schemas.openxmlformats.org/officeDocument/2006/math">
                    <m:r>
                      <a:rPr lang="en-US" sz="2400" b="0" i="1" smtClean="0">
                        <a:latin typeface="Cambria Math" panose="02040503050406030204" pitchFamily="18" charset="0"/>
                      </a:rPr>
                      <m:t>𝑍𝑒𝑈</m:t>
                    </m:r>
                    <m:r>
                      <a:rPr lang="en-US" sz="2400" b="0" i="1" smtClean="0">
                        <a:latin typeface="Cambria Math" panose="02040503050406030204" pitchFamily="18" charset="0"/>
                        <a:ea typeface="Cambria Math" panose="02040503050406030204" pitchFamily="18" charset="0"/>
                      </a:rPr>
                      <m:t>≥</m:t>
                    </m:r>
                    <m:f>
                      <m:fPr>
                        <m:ctrlPr>
                          <a:rPr lang="ru-RU" sz="2400" b="0" i="1" smtClean="0">
                            <a:latin typeface="Cambria Math" panose="02040503050406030204" pitchFamily="18" charset="0"/>
                            <a:ea typeface="Cambria Math" panose="02040503050406030204" pitchFamily="18" charset="0"/>
                          </a:rPr>
                        </m:ctrlPr>
                      </m:fPr>
                      <m:num>
                        <m:sSub>
                          <m:sSubPr>
                            <m:ctrlPr>
                              <a:rPr lang="ru-RU"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𝑚</m:t>
                            </m:r>
                          </m:e>
                          <m:sub>
                            <m:r>
                              <a:rPr lang="en-US" sz="2400" b="0" i="1" smtClean="0">
                                <a:latin typeface="Cambria Math" panose="02040503050406030204" pitchFamily="18" charset="0"/>
                                <a:ea typeface="Cambria Math" panose="02040503050406030204" pitchFamily="18" charset="0"/>
                              </a:rPr>
                              <m:t>𝑖</m:t>
                            </m:r>
                          </m:sub>
                        </m:sSub>
                        <m:sSubSup>
                          <m:sSubSupPr>
                            <m:ctrlPr>
                              <a:rPr lang="ru-RU" sz="2400" b="0" i="1" smtClean="0">
                                <a:latin typeface="Cambria Math" panose="02040503050406030204" pitchFamily="18" charset="0"/>
                                <a:ea typeface="Cambria Math" panose="02040503050406030204" pitchFamily="18" charset="0"/>
                              </a:rPr>
                            </m:ctrlPr>
                          </m:sSubSupPr>
                          <m:e>
                            <m:r>
                              <a:rPr lang="en-US" sz="2400" b="0" i="1" smtClean="0">
                                <a:latin typeface="Cambria Math" panose="02040503050406030204" pitchFamily="18" charset="0"/>
                                <a:ea typeface="Cambria Math" panose="02040503050406030204" pitchFamily="18" charset="0"/>
                              </a:rPr>
                              <m:t>𝑉</m:t>
                            </m:r>
                          </m:e>
                          <m:sub>
                            <m:r>
                              <m:rPr>
                                <m:sty m:val="p"/>
                              </m:rPr>
                              <a:rPr lang="en-US" sz="2400" b="0" i="0" smtClean="0">
                                <a:latin typeface="Cambria Math" panose="02040503050406030204" pitchFamily="18" charset="0"/>
                                <a:ea typeface="Cambria Math" panose="02040503050406030204" pitchFamily="18" charset="0"/>
                              </a:rPr>
                              <m:t>n</m:t>
                            </m:r>
                          </m:sub>
                          <m:sup>
                            <m:r>
                              <a:rPr lang="en-US" sz="2400" b="0" i="1" smtClean="0">
                                <a:latin typeface="Cambria Math" panose="02040503050406030204" pitchFamily="18" charset="0"/>
                                <a:ea typeface="Cambria Math" panose="02040503050406030204" pitchFamily="18" charset="0"/>
                              </a:rPr>
                              <m:t>2</m:t>
                            </m:r>
                          </m:sup>
                        </m:sSubSup>
                      </m:num>
                      <m:den>
                        <m:r>
                          <a:rPr lang="en-US" sz="2400" b="0" i="1" smtClean="0">
                            <a:latin typeface="Cambria Math" panose="02040503050406030204" pitchFamily="18" charset="0"/>
                            <a:ea typeface="Cambria Math" panose="02040503050406030204" pitchFamily="18" charset="0"/>
                          </a:rPr>
                          <m:t>2</m:t>
                        </m:r>
                      </m:den>
                    </m:f>
                    <m:r>
                      <a:rPr lang="ru-RU" sz="2400" b="0" i="1" smtClean="0">
                        <a:latin typeface="Cambria Math" panose="02040503050406030204" pitchFamily="18" charset="0"/>
                        <a:ea typeface="Cambria Math" panose="02040503050406030204" pitchFamily="18" charset="0"/>
                      </a:rPr>
                      <m:t>(3)</m:t>
                    </m:r>
                    <m:r>
                      <m:rPr>
                        <m:nor/>
                      </m:rPr>
                      <a:rPr lang="en-US" sz="2400" b="0" i="0" smtClean="0">
                        <a:latin typeface="Cambria Math" panose="02040503050406030204" pitchFamily="18" charset="0"/>
                        <a:ea typeface="Cambria Math" panose="02040503050406030204" pitchFamily="18" charset="0"/>
                      </a:rPr>
                      <m:t> </m:t>
                    </m:r>
                    <m:r>
                      <m:rPr>
                        <m:nor/>
                      </m:rPr>
                      <a:rPr lang="en-US" sz="2400" dirty="0">
                        <a:latin typeface="Times New Roman" panose="02020603050405020304" pitchFamily="18" charset="0"/>
                        <a:cs typeface="Times New Roman" panose="02020603050405020304" pitchFamily="18" charset="0"/>
                      </a:rPr>
                      <m:t>—</m:t>
                    </m:r>
                  </m:oMath>
                </a14:m>
                <a:r>
                  <a:rPr lang="en-US" sz="2400" dirty="0">
                    <a:latin typeface="Times New Roman" panose="02020603050405020304" pitchFamily="18" charset="0"/>
                    <a:cs typeface="Times New Roman" panose="02020603050405020304" pitchFamily="18" charset="0"/>
                  </a:rPr>
                  <a:t> condition for specular reflection of the ion,</a:t>
                </a:r>
                <a:endParaRPr lang="en-US" sz="2400" b="1" i="0" dirty="0">
                  <a:latin typeface="Times New Roman" panose="02020603050405020304" pitchFamily="18" charset="0"/>
                  <a:cs typeface="Times New Roman" panose="02020603050405020304" pitchFamily="18" charset="0"/>
                </a:endParaRPr>
              </a:p>
              <a:p>
                <a14:m>
                  <m:oMath xmlns:m="http://schemas.openxmlformats.org/officeDocument/2006/math">
                    <m:r>
                      <m:rPr>
                        <m:nor/>
                      </m:rPr>
                      <a:rPr lang="en-US" sz="2400" b="1" i="0" smtClean="0">
                        <a:latin typeface="Times New Roman" panose="02020603050405020304" pitchFamily="18" charset="0"/>
                        <a:cs typeface="Times New Roman" panose="02020603050405020304" pitchFamily="18" charset="0"/>
                      </a:rPr>
                      <m:t>V</m:t>
                    </m:r>
                    <m:r>
                      <m:rPr>
                        <m:nor/>
                      </m:rPr>
                      <a:rPr lang="en-US" sz="2400" b="0" i="0" smtClean="0">
                        <a:latin typeface="Times New Roman" panose="02020603050405020304" pitchFamily="18" charset="0"/>
                        <a:cs typeface="Times New Roman" panose="02020603050405020304" pitchFamily="18" charset="0"/>
                      </a:rPr>
                      <m:t>=</m:t>
                    </m:r>
                    <m:sSub>
                      <m:sSubPr>
                        <m:ctrlPr>
                          <a:rPr lang="en-US" sz="2400" b="0" i="1" smtClean="0">
                            <a:latin typeface="Cambria Math" panose="02040503050406030204" pitchFamily="18" charset="0"/>
                          </a:rPr>
                        </m:ctrlPr>
                      </m:sSubPr>
                      <m:e>
                        <m:r>
                          <a:rPr lang="en-US" sz="2400" b="1" i="0" smtClean="0">
                            <a:latin typeface="Cambria Math" panose="02040503050406030204" pitchFamily="18" charset="0"/>
                          </a:rPr>
                          <m:t>𝐕</m:t>
                        </m:r>
                      </m:e>
                      <m:sub>
                        <m:r>
                          <m:rPr>
                            <m:nor/>
                          </m:rPr>
                          <a:rPr lang="en-US" sz="2400" b="0" smtClean="0">
                            <a:latin typeface="Times New Roman" panose="02020603050405020304" pitchFamily="18" charset="0"/>
                            <a:cs typeface="Times New Roman" panose="02020603050405020304" pitchFamily="18" charset="0"/>
                          </a:rPr>
                          <m:t>T</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m:rPr>
                            <m:nor/>
                          </m:rPr>
                          <a:rPr lang="en-US" sz="2400" b="1" i="0" smtClean="0">
                            <a:latin typeface="Times New Roman" panose="02020603050405020304" pitchFamily="18" charset="0"/>
                            <a:cs typeface="Times New Roman" panose="02020603050405020304" pitchFamily="18" charset="0"/>
                          </a:rPr>
                          <m:t>V</m:t>
                        </m:r>
                      </m:e>
                      <m:sub>
                        <m:r>
                          <m:rPr>
                            <m:nor/>
                          </m:rPr>
                          <a:rPr lang="en-US" sz="2400" b="0" i="0" smtClean="0">
                            <a:latin typeface="Times New Roman" panose="02020603050405020304" pitchFamily="18" charset="0"/>
                            <a:cs typeface="Times New Roman" panose="02020603050405020304" pitchFamily="18" charset="0"/>
                          </a:rPr>
                          <m:t>n</m:t>
                        </m:r>
                      </m:sub>
                    </m:sSub>
                    <m:r>
                      <a:rPr lang="ru-RU" sz="2400" b="0" i="1" smtClean="0">
                        <a:latin typeface="Cambria Math" panose="02040503050406030204" pitchFamily="18" charset="0"/>
                      </a:rPr>
                      <m:t>(4)</m:t>
                    </m:r>
                    <m:r>
                      <m:rPr>
                        <m:nor/>
                      </m:rPr>
                      <a:rPr lang="en-US" sz="2400" b="0" i="0" smtClean="0">
                        <a:latin typeface="Cambria Math" panose="02040503050406030204" pitchFamily="18" charset="0"/>
                      </a:rPr>
                      <m:t> </m:t>
                    </m:r>
                    <m:r>
                      <m:rPr>
                        <m:nor/>
                      </m:rPr>
                      <a:rPr lang="en-US" sz="2400" dirty="0">
                        <a:latin typeface="Times New Roman" panose="02020603050405020304" pitchFamily="18" charset="0"/>
                        <a:cs typeface="Times New Roman" panose="02020603050405020304" pitchFamily="18" charset="0"/>
                      </a:rPr>
                      <m:t>—</m:t>
                    </m:r>
                    <m:r>
                      <m:rPr>
                        <m:nor/>
                      </m:rPr>
                      <a:rPr lang="en-US" sz="2400" b="0" i="0" dirty="0" smtClean="0">
                        <a:latin typeface="Times New Roman" panose="02020603050405020304" pitchFamily="18" charset="0"/>
                        <a:cs typeface="Times New Roman" panose="02020603050405020304" pitchFamily="18" charset="0"/>
                      </a:rPr>
                      <m:t> </m:t>
                    </m:r>
                  </m:oMath>
                </a14:m>
                <a:r>
                  <a:rPr lang="en-US" sz="2400" dirty="0">
                    <a:latin typeface="Times New Roman" panose="02020603050405020304" pitchFamily="18" charset="0"/>
                    <a:cs typeface="Times New Roman" panose="02020603050405020304" pitchFamily="18" charset="0"/>
                  </a:rPr>
                  <a:t>velocity before passing through the accelerating potential difference,</a:t>
                </a:r>
                <a:endParaRPr lang="en-US" sz="2400" b="0" i="1" dirty="0">
                  <a:latin typeface="Cambria Math" panose="02040503050406030204" pitchFamily="18" charset="0"/>
                </a:endParaRPr>
              </a:p>
              <a:p>
                <a14:m>
                  <m:oMath xmlns:m="http://schemas.openxmlformats.org/officeDocument/2006/math">
                    <m:sSup>
                      <m:sSupPr>
                        <m:ctrlPr>
                          <a:rPr lang="en-US" sz="2400" b="0" i="1" smtClean="0">
                            <a:latin typeface="Cambria Math" panose="02040503050406030204" pitchFamily="18" charset="0"/>
                          </a:rPr>
                        </m:ctrlPr>
                      </m:sSupPr>
                      <m:e>
                        <m:r>
                          <a:rPr lang="en-US" sz="2400" b="1" i="0" smtClean="0">
                            <a:latin typeface="Cambria Math" panose="02040503050406030204" pitchFamily="18" charset="0"/>
                          </a:rPr>
                          <m:t>𝐕</m:t>
                        </m:r>
                      </m:e>
                      <m:sup>
                        <m:r>
                          <a:rPr lang="en-US" sz="2400" b="0" i="1" smtClean="0">
                            <a:latin typeface="Cambria Math" panose="02040503050406030204" pitchFamily="18" charset="0"/>
                          </a:rPr>
                          <m:t>′</m:t>
                        </m:r>
                      </m:sup>
                    </m:sSup>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1" i="0" smtClean="0">
                            <a:latin typeface="Cambria Math" panose="02040503050406030204" pitchFamily="18" charset="0"/>
                          </a:rPr>
                          <m:t>𝐕</m:t>
                        </m:r>
                      </m:e>
                      <m:sub>
                        <m:r>
                          <m:rPr>
                            <m:sty m:val="p"/>
                          </m:rPr>
                          <a:rPr lang="en-US" sz="2400" b="0" i="0" smtClean="0">
                            <a:latin typeface="Cambria Math" panose="02040503050406030204" pitchFamily="18" charset="0"/>
                          </a:rPr>
                          <m:t>T</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m:rPr>
                            <m:nor/>
                          </m:rPr>
                          <a:rPr lang="en-US" sz="2400" b="1" i="0" smtClean="0">
                            <a:latin typeface="Times New Roman" panose="02020603050405020304" pitchFamily="18" charset="0"/>
                            <a:cs typeface="Times New Roman" panose="02020603050405020304" pitchFamily="18" charset="0"/>
                          </a:rPr>
                          <m:t>V</m:t>
                        </m:r>
                      </m:e>
                      <m:sub>
                        <m:r>
                          <m:rPr>
                            <m:nor/>
                          </m:rPr>
                          <a:rPr lang="en-US" sz="2400" b="0" i="0" smtClean="0">
                            <a:latin typeface="Times New Roman" panose="02020603050405020304" pitchFamily="18" charset="0"/>
                            <a:cs typeface="Times New Roman" panose="02020603050405020304" pitchFamily="18" charset="0"/>
                          </a:rPr>
                          <m:t>n</m:t>
                        </m:r>
                      </m:sub>
                    </m:sSub>
                    <m:r>
                      <a:rPr lang="ru-RU" sz="2400" b="0" i="1" smtClean="0">
                        <a:latin typeface="Cambria Math" panose="02040503050406030204" pitchFamily="18" charset="0"/>
                      </a:rPr>
                      <m:t>(5)</m:t>
                    </m:r>
                  </m:oMath>
                </a14:m>
                <a:r>
                  <a:rPr lang="ru-RU" sz="2400" dirty="0">
                    <a:latin typeface="Times New Roman" panose="02020603050405020304" pitchFamily="18" charset="0"/>
                    <a:cs typeface="Times New Roman" panose="02020603050405020304" pitchFamily="18" charset="0"/>
                  </a:rPr>
                  <a:t> </a:t>
                </a:r>
                <a14:m>
                  <m:oMath xmlns:m="http://schemas.openxmlformats.org/officeDocument/2006/math">
                    <m:r>
                      <m:rPr>
                        <m:nor/>
                      </m:rPr>
                      <a:rPr lang="en-US" sz="2400" dirty="0">
                        <a:latin typeface="Times New Roman" panose="02020603050405020304" pitchFamily="18" charset="0"/>
                        <a:cs typeface="Times New Roman" panose="02020603050405020304" pitchFamily="18" charset="0"/>
                      </a:rPr>
                      <m:t>—</m:t>
                    </m:r>
                    <m:r>
                      <a:rPr lang="en-US" sz="2400" i="1" dirty="0">
                        <a:latin typeface="Cambria Math" panose="02040503050406030204" pitchFamily="18" charset="0"/>
                        <a:cs typeface="Times New Roman" panose="02020603050405020304" pitchFamily="18" charset="0"/>
                      </a:rPr>
                      <m:t> </m:t>
                    </m:r>
                  </m:oMath>
                </a14:m>
                <a:r>
                  <a:rPr lang="en-US" sz="2400" dirty="0">
                    <a:latin typeface="Times New Roman" panose="02020603050405020304" pitchFamily="18" charset="0"/>
                    <a:cs typeface="Times New Roman" panose="02020603050405020304" pitchFamily="18" charset="0"/>
                  </a:rPr>
                  <a:t>velocity after passing through the accelerating potential difference</a:t>
                </a:r>
                <a14:m>
                  <m:oMath xmlns:m="http://schemas.openxmlformats.org/officeDocument/2006/math">
                    <m:r>
                      <a:rPr lang="en-US" sz="2400" b="0" i="0" smtClean="0">
                        <a:latin typeface="Cambria Math" panose="02040503050406030204" pitchFamily="18" charset="0"/>
                      </a:rPr>
                      <m:t>,</m:t>
                    </m:r>
                  </m:oMath>
                </a14:m>
                <a:endParaRPr lang="en-US" sz="2400" b="0" i="0" dirty="0">
                  <a:latin typeface="Cambria Math" panose="02040503050406030204" pitchFamily="18" charset="0"/>
                </a:endParaRPr>
              </a:p>
              <a:p>
                <a14:m>
                  <m:oMath xmlns:m="http://schemas.openxmlformats.org/officeDocument/2006/math">
                    <m:sSub>
                      <m:sSubPr>
                        <m:ctrlPr>
                          <a:rPr lang="ru-RU" sz="2400" i="1" smtClean="0">
                            <a:latin typeface="Cambria Math" panose="02040503050406030204" pitchFamily="18" charset="0"/>
                          </a:rPr>
                        </m:ctrlPr>
                      </m:sSubPr>
                      <m:e>
                        <m:r>
                          <a:rPr lang="en-US" sz="2400" b="1" i="0" smtClean="0">
                            <a:latin typeface="Cambria Math" panose="02040503050406030204" pitchFamily="18" charset="0"/>
                          </a:rPr>
                          <m:t>𝐕</m:t>
                        </m:r>
                      </m:e>
                      <m:sub>
                        <m:r>
                          <m:rPr>
                            <m:sty m:val="p"/>
                          </m:rPr>
                          <a:rPr lang="en-US" sz="2400" b="0" i="0" smtClean="0">
                            <a:latin typeface="Cambria Math" panose="02040503050406030204" pitchFamily="18" charset="0"/>
                          </a:rPr>
                          <m:t>n</m:t>
                        </m:r>
                      </m:sub>
                    </m:sSub>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r>
                          <a:rPr lang="en-US" sz="2400" b="1" i="0" smtClean="0">
                            <a:latin typeface="Cambria Math" panose="02040503050406030204" pitchFamily="18" charset="0"/>
                          </a:rPr>
                          <m:t>𝐕</m:t>
                        </m:r>
                        <m:r>
                          <a:rPr lang="en-US" sz="2400" b="0" i="1" smtClean="0">
                            <a:latin typeface="Cambria Math" panose="02040503050406030204" pitchFamily="18" charset="0"/>
                            <a:ea typeface="Cambria Math" panose="02040503050406030204" pitchFamily="18" charset="0"/>
                          </a:rPr>
                          <m:t>∙</m:t>
                        </m:r>
                        <m:r>
                          <a:rPr lang="en-US" sz="2400" b="1" i="0" smtClean="0">
                            <a:latin typeface="Cambria Math" panose="02040503050406030204" pitchFamily="18" charset="0"/>
                            <a:ea typeface="Cambria Math" panose="02040503050406030204" pitchFamily="18" charset="0"/>
                          </a:rPr>
                          <m:t>𝐧</m:t>
                        </m:r>
                      </m:e>
                    </m:d>
                    <m:r>
                      <a:rPr lang="en-US" sz="2400" b="1" i="0" smtClean="0">
                        <a:latin typeface="Cambria Math" panose="02040503050406030204" pitchFamily="18" charset="0"/>
                      </a:rPr>
                      <m:t>𝐧</m:t>
                    </m:r>
                    <m:r>
                      <a:rPr lang="ru-RU" sz="2400" b="1" i="0" smtClean="0">
                        <a:latin typeface="Cambria Math" panose="02040503050406030204" pitchFamily="18" charset="0"/>
                      </a:rPr>
                      <m:t> (</m:t>
                    </m:r>
                    <m:r>
                      <a:rPr lang="ru-RU" sz="2400" b="0" i="0" smtClean="0">
                        <a:latin typeface="Cambria Math" panose="02040503050406030204" pitchFamily="18" charset="0"/>
                      </a:rPr>
                      <m:t>6</m:t>
                    </m:r>
                    <m:r>
                      <a:rPr lang="ru-RU" sz="2400" b="1" i="0" smtClean="0">
                        <a:latin typeface="Cambria Math" panose="02040503050406030204" pitchFamily="18" charset="0"/>
                      </a:rPr>
                      <m:t>)</m:t>
                    </m:r>
                    <m:r>
                      <m:rPr>
                        <m:nor/>
                      </m:rPr>
                      <a:rPr lang="en-US" sz="2400" b="0" i="0" smtClean="0">
                        <a:latin typeface="Cambria Math" panose="02040503050406030204" pitchFamily="18" charset="0"/>
                      </a:rPr>
                      <m:t> </m:t>
                    </m:r>
                    <m:r>
                      <m:rPr>
                        <m:nor/>
                      </m:rPr>
                      <a:rPr lang="en-US" sz="2400" dirty="0">
                        <a:latin typeface="Times New Roman" panose="02020603050405020304" pitchFamily="18" charset="0"/>
                        <a:cs typeface="Times New Roman" panose="02020603050405020304" pitchFamily="18" charset="0"/>
                      </a:rPr>
                      <m:t>—</m:t>
                    </m:r>
                  </m:oMath>
                </a14:m>
                <a:r>
                  <a:rPr lang="en-US" sz="2400" dirty="0">
                    <a:latin typeface="Times New Roman" panose="02020603050405020304" pitchFamily="18" charset="0"/>
                    <a:cs typeface="Times New Roman" panose="02020603050405020304" pitchFamily="18" charset="0"/>
                  </a:rPr>
                  <a:t> normal component of the velocity,</a:t>
                </a:r>
                <a:endParaRPr lang="ru-RU" sz="2400" dirty="0">
                  <a:latin typeface="Times New Roman" panose="02020603050405020304" pitchFamily="18" charset="0"/>
                  <a:cs typeface="Times New Roman" panose="02020603050405020304" pitchFamily="18" charset="0"/>
                </a:endParaRPr>
              </a:p>
              <a:p>
                <a14:m>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US" sz="2400" b="1" i="0" smtClean="0">
                        <a:latin typeface="Cambria Math" panose="02040503050406030204" pitchFamily="18" charset="0"/>
                        <a:ea typeface="Cambria Math" panose="02040503050406030204" pitchFamily="18" charset="0"/>
                      </a:rPr>
                      <m:t>𝐏</m:t>
                    </m:r>
                    <m:r>
                      <a:rPr lang="en-US" sz="2400" b="0" i="1" smtClean="0">
                        <a:latin typeface="Cambria Math" panose="02040503050406030204" pitchFamily="18" charset="0"/>
                        <a:ea typeface="Cambria Math" panose="02040503050406030204" pitchFamily="18" charset="0"/>
                      </a:rPr>
                      <m:t>=−2</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𝑚</m:t>
                        </m:r>
                      </m:e>
                      <m:sub>
                        <m:r>
                          <a:rPr lang="en-US" sz="2400" b="0" i="1" smtClean="0">
                            <a:latin typeface="Cambria Math" panose="02040503050406030204" pitchFamily="18" charset="0"/>
                            <a:ea typeface="Cambria Math" panose="02040503050406030204" pitchFamily="18" charset="0"/>
                          </a:rPr>
                          <m:t>𝑖</m:t>
                        </m:r>
                      </m:sub>
                    </m:sSub>
                    <m:sSub>
                      <m:sSubPr>
                        <m:ctrlPr>
                          <a:rPr lang="en-US" sz="2400" b="0" i="1" smtClean="0">
                            <a:latin typeface="Cambria Math" panose="02040503050406030204" pitchFamily="18" charset="0"/>
                            <a:ea typeface="Cambria Math" panose="02040503050406030204" pitchFamily="18" charset="0"/>
                          </a:rPr>
                        </m:ctrlPr>
                      </m:sSubPr>
                      <m:e>
                        <m:r>
                          <a:rPr lang="en-US" sz="2400" b="1" i="0" smtClean="0">
                            <a:latin typeface="Cambria Math" panose="02040503050406030204" pitchFamily="18" charset="0"/>
                            <a:ea typeface="Cambria Math" panose="02040503050406030204" pitchFamily="18" charset="0"/>
                          </a:rPr>
                          <m:t>𝐕</m:t>
                        </m:r>
                      </m:e>
                      <m:sub>
                        <m:r>
                          <m:rPr>
                            <m:sty m:val="p"/>
                          </m:rPr>
                          <a:rPr lang="en-US" sz="2400" b="0" i="0" smtClean="0">
                            <a:latin typeface="Cambria Math" panose="02040503050406030204" pitchFamily="18" charset="0"/>
                            <a:ea typeface="Cambria Math" panose="02040503050406030204" pitchFamily="18" charset="0"/>
                          </a:rPr>
                          <m:t>n</m:t>
                        </m:r>
                      </m:sub>
                    </m:sSub>
                    <m:r>
                      <a:rPr lang="en-US" sz="2400" b="0" i="1" smtClean="0">
                        <a:latin typeface="Cambria Math" panose="02040503050406030204" pitchFamily="18" charset="0"/>
                        <a:ea typeface="Cambria Math" panose="02040503050406030204" pitchFamily="18" charset="0"/>
                      </a:rPr>
                      <m:t>=−2</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𝑚</m:t>
                        </m:r>
                      </m:e>
                      <m:sub>
                        <m:r>
                          <a:rPr lang="en-US" sz="2400" b="0" i="1" smtClean="0">
                            <a:latin typeface="Cambria Math" panose="02040503050406030204" pitchFamily="18" charset="0"/>
                            <a:ea typeface="Cambria Math" panose="02040503050406030204" pitchFamily="18" charset="0"/>
                          </a:rPr>
                          <m:t>𝑖</m:t>
                        </m:r>
                      </m:sub>
                    </m:sSub>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𝑉</m:t>
                        </m:r>
                      </m:e>
                      <m:sub>
                        <m:r>
                          <m:rPr>
                            <m:sty m:val="p"/>
                          </m:rPr>
                          <a:rPr lang="en-US" sz="2400" b="0" i="0" smtClean="0">
                            <a:latin typeface="Cambria Math" panose="02040503050406030204" pitchFamily="18" charset="0"/>
                            <a:ea typeface="Cambria Math" panose="02040503050406030204" pitchFamily="18" charset="0"/>
                          </a:rPr>
                          <m:t>n</m:t>
                        </m:r>
                      </m:sub>
                    </m:sSub>
                    <m:r>
                      <a:rPr lang="en-US" sz="2400" b="1" i="0" smtClean="0">
                        <a:latin typeface="Cambria Math" panose="02040503050406030204" pitchFamily="18" charset="0"/>
                        <a:ea typeface="Cambria Math" panose="02040503050406030204" pitchFamily="18" charset="0"/>
                      </a:rPr>
                      <m:t>𝐧</m:t>
                    </m:r>
                    <m:r>
                      <a:rPr lang="ru-RU" sz="2400" b="1" i="0" smtClean="0">
                        <a:latin typeface="Cambria Math" panose="02040503050406030204" pitchFamily="18" charset="0"/>
                        <a:ea typeface="Cambria Math" panose="02040503050406030204" pitchFamily="18" charset="0"/>
                      </a:rPr>
                      <m:t> (</m:t>
                    </m:r>
                    <m:r>
                      <a:rPr lang="ru-RU" sz="2400" b="1" i="0" smtClean="0">
                        <a:latin typeface="Cambria Math" panose="02040503050406030204" pitchFamily="18" charset="0"/>
                        <a:ea typeface="Cambria Math" panose="02040503050406030204" pitchFamily="18" charset="0"/>
                      </a:rPr>
                      <m:t>𝟕</m:t>
                    </m:r>
                    <m:r>
                      <a:rPr lang="ru-RU" sz="2400" b="1" i="0" smtClean="0">
                        <a:latin typeface="Cambria Math" panose="02040503050406030204" pitchFamily="18" charset="0"/>
                        <a:ea typeface="Cambria Math" panose="02040503050406030204" pitchFamily="18" charset="0"/>
                      </a:rPr>
                      <m:t>)</m:t>
                    </m:r>
                    <m:r>
                      <m:rPr>
                        <m:nor/>
                      </m:rPr>
                      <a:rPr lang="en-US" sz="2400" dirty="0">
                        <a:latin typeface="Times New Roman" panose="02020603050405020304" pitchFamily="18" charset="0"/>
                        <a:cs typeface="Times New Roman" panose="02020603050405020304" pitchFamily="18" charset="0"/>
                      </a:rPr>
                      <m:t>—</m:t>
                    </m:r>
                  </m:oMath>
                </a14:m>
                <a:r>
                  <a:rPr lang="en-US" sz="2400" dirty="0">
                    <a:latin typeface="Times New Roman" panose="02020603050405020304" pitchFamily="18" charset="0"/>
                    <a:cs typeface="Times New Roman" panose="02020603050405020304" pitchFamily="18" charset="0"/>
                  </a:rPr>
                  <a:t>change in ion momentum.</a:t>
                </a:r>
              </a:p>
            </p:txBody>
          </p:sp>
        </mc:Choice>
        <mc:Fallback xmlns="">
          <p:sp>
            <p:nvSpPr>
              <p:cNvPr id="9" name="TextBox 8">
                <a:extLst>
                  <a:ext uri="{FF2B5EF4-FFF2-40B4-BE49-F238E27FC236}">
                    <a16:creationId xmlns:a16="http://schemas.microsoft.com/office/drawing/2014/main" id="{48CFB864-DA1D-A8A7-F9B3-1BE4D3918155}"/>
                  </a:ext>
                </a:extLst>
              </p:cNvPr>
              <p:cNvSpPr txBox="1">
                <a:spLocks noRot="1" noChangeAspect="1" noMove="1" noResize="1" noEditPoints="1" noAdjustHandles="1" noChangeArrowheads="1" noChangeShapeType="1" noTextEdit="1"/>
              </p:cNvSpPr>
              <p:nvPr/>
            </p:nvSpPr>
            <p:spPr>
              <a:xfrm>
                <a:off x="5027382" y="1255448"/>
                <a:ext cx="7019608" cy="5052089"/>
              </a:xfrm>
              <a:prstGeom prst="rect">
                <a:avLst/>
              </a:prstGeom>
              <a:blipFill>
                <a:blip r:embed="rId2"/>
                <a:stretch>
                  <a:fillRect l="-1390" r="-695" b="-1809"/>
                </a:stretch>
              </a:blipFill>
            </p:spPr>
            <p:txBody>
              <a:bodyPr/>
              <a:lstStyle/>
              <a:p>
                <a:r>
                  <a:rPr lang="ru-RU">
                    <a:noFill/>
                  </a:rPr>
                  <a:t> </a:t>
                </a:r>
              </a:p>
            </p:txBody>
          </p:sp>
        </mc:Fallback>
      </mc:AlternateContent>
      <p:pic>
        <p:nvPicPr>
          <p:cNvPr id="4" name="Рисунок 3">
            <a:extLst>
              <a:ext uri="{FF2B5EF4-FFF2-40B4-BE49-F238E27FC236}">
                <a16:creationId xmlns:a16="http://schemas.microsoft.com/office/drawing/2014/main" id="{2842CAA6-D114-F984-DC84-61658D9D0C9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65735" y="1443054"/>
            <a:ext cx="4409703" cy="4039370"/>
          </a:xfrm>
          <a:prstGeom prst="rect">
            <a:avLst/>
          </a:prstGeom>
        </p:spPr>
      </p:pic>
    </p:spTree>
    <p:extLst>
      <p:ext uri="{BB962C8B-B14F-4D97-AF65-F5344CB8AC3E}">
        <p14:creationId xmlns:p14="http://schemas.microsoft.com/office/powerpoint/2010/main" val="4202880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222A82C9-D08A-4A9B-3391-8FA9698430C5}"/>
              </a:ext>
            </a:extLst>
          </p:cNvPr>
          <p:cNvPicPr>
            <a:picLocks noGrp="1" noChangeAspect="1"/>
          </p:cNvPicPr>
          <p:nvPr>
            <p:ph sz="half" idx="1"/>
          </p:nvPr>
        </p:nvPicPr>
        <p:blipFill>
          <a:blip r:embed="rId2" cstate="hqprint">
            <a:extLst>
              <a:ext uri="{28A0092B-C50C-407E-A947-70E740481C1C}">
                <a14:useLocalDpi xmlns:a14="http://schemas.microsoft.com/office/drawing/2010/main" val="0"/>
              </a:ext>
            </a:extLst>
          </a:blip>
          <a:stretch>
            <a:fillRect/>
          </a:stretch>
        </p:blipFill>
        <p:spPr>
          <a:xfrm>
            <a:off x="585674" y="2399886"/>
            <a:ext cx="1639887" cy="1979025"/>
          </a:xfrm>
          <a:prstGeom prst="rect">
            <a:avLst/>
          </a:prstGeom>
        </p:spPr>
      </p:pic>
      <p:sp>
        <p:nvSpPr>
          <p:cNvPr id="3" name="Заголовок 2">
            <a:extLst>
              <a:ext uri="{FF2B5EF4-FFF2-40B4-BE49-F238E27FC236}">
                <a16:creationId xmlns:a16="http://schemas.microsoft.com/office/drawing/2014/main" id="{03BE1A9A-7C08-543C-1B52-FAFB82EE2711}"/>
              </a:ext>
            </a:extLst>
          </p:cNvPr>
          <p:cNvSpPr>
            <a:spLocks noGrp="1"/>
          </p:cNvSpPr>
          <p:nvPr>
            <p:ph type="title"/>
          </p:nvPr>
        </p:nvSpPr>
        <p:spPr>
          <a:xfrm>
            <a:off x="183490" y="347988"/>
            <a:ext cx="10860334" cy="881191"/>
          </a:xfrm>
        </p:spPr>
        <p:txBody>
          <a:bodyPr/>
          <a:lstStyle/>
          <a:p>
            <a:pPr algn="ctr"/>
            <a:r>
              <a:rPr lang="en-US" sz="3200" b="1" dirty="0">
                <a:latin typeface="Times New Roman" panose="02020603050405020304" pitchFamily="18" charset="0"/>
                <a:cs typeface="Times New Roman" panose="02020603050405020304" pitchFamily="18" charset="0"/>
              </a:rPr>
              <a:t>Pressure of the ion flow on the double electrostatic layer in the ion sail mode.</a:t>
            </a:r>
            <a:endParaRPr lang="ru-RU" sz="3200" b="1" dirty="0">
              <a:latin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id="{80D4BBB7-0510-D99C-76C9-4CEBA30E977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674747" y="2218966"/>
            <a:ext cx="1799082" cy="2340864"/>
          </a:xfrm>
          <a:prstGeom prst="rect">
            <a:avLst/>
          </a:prstGeom>
        </p:spPr>
      </p:pic>
      <p:pic>
        <p:nvPicPr>
          <p:cNvPr id="9" name="Рисунок 8">
            <a:extLst>
              <a:ext uri="{FF2B5EF4-FFF2-40B4-BE49-F238E27FC236}">
                <a16:creationId xmlns:a16="http://schemas.microsoft.com/office/drawing/2014/main" id="{04E1960D-2F00-81B7-65AA-8DC8867AC6FC}"/>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848780" y="2218966"/>
            <a:ext cx="1799082" cy="1799082"/>
          </a:xfrm>
          <a:prstGeom prst="rect">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70179EFB-1909-350B-1911-4CEA0C1D4C04}"/>
                  </a:ext>
                </a:extLst>
              </p:cNvPr>
              <p:cNvSpPr txBox="1"/>
              <p:nvPr/>
            </p:nvSpPr>
            <p:spPr>
              <a:xfrm>
                <a:off x="6813227" y="1371746"/>
                <a:ext cx="5123401" cy="5138266"/>
              </a:xfrm>
              <a:prstGeom prst="rect">
                <a:avLst/>
              </a:prstGeom>
              <a:noFill/>
            </p:spPr>
            <p:txBody>
              <a:bodyPr wrap="square" rtlCol="0">
                <a:spAutoFit/>
              </a:bodyPr>
              <a:lstStyle/>
              <a:p>
                <a14:m>
                  <m:oMath xmlns:m="http://schemas.openxmlformats.org/officeDocument/2006/math">
                    <m:r>
                      <a:rPr lang="en-US" b="0" i="1" smtClean="0">
                        <a:latin typeface="Cambria Math" panose="02040503050406030204" pitchFamily="18" charset="0"/>
                      </a:rPr>
                      <m:t>𝑑𝑁</m:t>
                    </m:r>
                    <m:r>
                      <a:rPr lang="en-US" b="0" i="1" smtClean="0">
                        <a:latin typeface="Cambria Math" panose="02040503050406030204" pitchFamily="18" charset="0"/>
                      </a:rPr>
                      <m:t>=</m:t>
                    </m:r>
                    <m:r>
                      <a:rPr lang="en-US" b="0" i="1" smtClean="0">
                        <a:latin typeface="Cambria Math" panose="02040503050406030204" pitchFamily="18" charset="0"/>
                      </a:rPr>
                      <m:t>𝑑𝑛</m:t>
                    </m:r>
                    <m:d>
                      <m:dPr>
                        <m:ctrlPr>
                          <a:rPr lang="en-US" b="0" i="1" smtClean="0">
                            <a:latin typeface="Cambria Math" panose="02040503050406030204" pitchFamily="18" charset="0"/>
                          </a:rPr>
                        </m:ctrlPr>
                      </m:dPr>
                      <m:e>
                        <m:r>
                          <a:rPr lang="en-US" b="0" i="1" smtClean="0">
                            <a:latin typeface="Cambria Math" panose="02040503050406030204" pitchFamily="18" charset="0"/>
                          </a:rPr>
                          <m:t>𝜓</m:t>
                        </m:r>
                        <m:r>
                          <a:rPr lang="en-US" b="0" i="1" smtClean="0">
                            <a:latin typeface="Cambria Math" panose="02040503050406030204" pitchFamily="18" charset="0"/>
                          </a:rPr>
                          <m:t>,</m:t>
                        </m:r>
                        <m:r>
                          <a:rPr lang="en-US" b="0" i="1" smtClean="0">
                            <a:latin typeface="Cambria Math" panose="02040503050406030204" pitchFamily="18" charset="0"/>
                          </a:rPr>
                          <m:t>𝜑</m:t>
                        </m:r>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𝑉</m:t>
                        </m:r>
                      </m:e>
                      <m:sub>
                        <m:r>
                          <m:rPr>
                            <m:sty m:val="p"/>
                          </m:rPr>
                          <a:rPr lang="en-US" b="0" i="0" smtClean="0">
                            <a:latin typeface="Cambria Math" panose="02040503050406030204" pitchFamily="18" charset="0"/>
                          </a:rPr>
                          <m:t>n</m:t>
                        </m:r>
                      </m:sub>
                    </m:sSub>
                    <m:d>
                      <m:dPr>
                        <m:ctrlPr>
                          <a:rPr lang="en-US" b="0" i="1" smtClean="0">
                            <a:latin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𝜑</m:t>
                        </m:r>
                      </m:e>
                    </m:d>
                    <m:r>
                      <a:rPr lang="en-US" b="0" i="1" smtClean="0">
                        <a:latin typeface="Cambria Math" panose="02040503050406030204" pitchFamily="18" charset="0"/>
                      </a:rPr>
                      <m:t>𝑑𝑆𝑑𝑡</m:t>
                    </m:r>
                    <m:r>
                      <a:rPr lang="ru-RU" b="0" i="1" smtClean="0">
                        <a:latin typeface="Cambria Math" panose="02040503050406030204" pitchFamily="18" charset="0"/>
                      </a:rPr>
                      <m:t> (8)</m:t>
                    </m:r>
                  </m:oMath>
                </a14:m>
                <a:r>
                  <a:rPr lang="en-US" dirty="0">
                    <a:latin typeface="Times New Roman" panose="02020603050405020304" pitchFamily="18" charset="0"/>
                    <a:cs typeface="Times New Roman" panose="02020603050405020304" pitchFamily="18" charset="0"/>
                  </a:rPr>
                  <a:t>,</a:t>
                </a:r>
              </a:p>
              <a:p>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𝑉</m:t>
                        </m:r>
                      </m:e>
                      <m:sub>
                        <m:r>
                          <m:rPr>
                            <m:sty m:val="p"/>
                          </m:rPr>
                          <a:rPr lang="en-US" b="0" i="0" smtClean="0">
                            <a:latin typeface="Cambria Math" panose="02040503050406030204" pitchFamily="18" charset="0"/>
                          </a:rPr>
                          <m:t>n</m:t>
                        </m:r>
                      </m:sub>
                    </m:sSub>
                    <m:d>
                      <m:dPr>
                        <m:ctrlPr>
                          <a:rPr lang="en-US" b="0" i="1" smtClean="0">
                            <a:latin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𝜑</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𝑉</m:t>
                        </m:r>
                      </m:e>
                      <m:sub>
                        <m:r>
                          <m:rPr>
                            <m:sty m:val="p"/>
                          </m:rPr>
                          <a:rPr lang="en-US" b="0" i="0" smtClean="0">
                            <a:latin typeface="Cambria Math" panose="02040503050406030204" pitchFamily="18" charset="0"/>
                          </a:rPr>
                          <m:t>I</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𝑉</m:t>
                        </m:r>
                      </m:e>
                      <m:sub>
                        <m:r>
                          <m:rPr>
                            <m:sty m:val="p"/>
                          </m:rPr>
                          <a:rPr lang="en-US" b="0" i="0" smtClean="0">
                            <a:latin typeface="Cambria Math" panose="02040503050406030204" pitchFamily="18" charset="0"/>
                          </a:rPr>
                          <m:t>C</m:t>
                        </m:r>
                      </m:sub>
                    </m:sSub>
                    <m:r>
                      <m:rPr>
                        <m:sty m:val="p"/>
                      </m:rPr>
                      <a:rPr lang="en-US" b="0" i="0" smtClean="0">
                        <a:latin typeface="Cambria Math" panose="02040503050406030204" pitchFamily="18" charset="0"/>
                      </a:rPr>
                      <m:t>sin</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𝜑</m:t>
                    </m:r>
                    <m:r>
                      <a:rPr lang="en-US" b="0" i="1" smtClean="0">
                        <a:latin typeface="Cambria Math" panose="02040503050406030204" pitchFamily="18" charset="0"/>
                      </a:rPr>
                      <m:t>)</m:t>
                    </m:r>
                  </m:oMath>
                </a14:m>
                <a:r>
                  <a:rPr lang="ru-RU" dirty="0">
                    <a:latin typeface="Times New Roman" panose="02020603050405020304" pitchFamily="18" charset="0"/>
                    <a:cs typeface="Times New Roman" panose="02020603050405020304" pitchFamily="18" charset="0"/>
                  </a:rPr>
                  <a:t> (9)</a:t>
                </a:r>
                <a:r>
                  <a:rPr lang="en-US" dirty="0">
                    <a:latin typeface="Times New Roman" panose="02020603050405020304" pitchFamily="18" charset="0"/>
                    <a:cs typeface="Times New Roman" panose="02020603050405020304" pitchFamily="18" charset="0"/>
                  </a:rPr>
                  <a:t>,</a:t>
                </a:r>
              </a:p>
              <a:p>
                <a14:m>
                  <m:oMath xmlns:m="http://schemas.openxmlformats.org/officeDocument/2006/math">
                    <m:r>
                      <a:rPr lang="en-US" b="0" i="1" smtClean="0">
                        <a:latin typeface="Cambria Math" panose="02040503050406030204" pitchFamily="18" charset="0"/>
                      </a:rPr>
                      <m:t>𝑑𝑛</m:t>
                    </m:r>
                    <m:d>
                      <m:dPr>
                        <m:ctrlPr>
                          <a:rPr lang="en-US" b="0" i="1" smtClean="0">
                            <a:latin typeface="Cambria Math" panose="02040503050406030204" pitchFamily="18" charset="0"/>
                          </a:rPr>
                        </m:ctrlPr>
                      </m:dPr>
                      <m:e>
                        <m:r>
                          <a:rPr lang="en-US" b="0" i="1" smtClean="0">
                            <a:latin typeface="Cambria Math" panose="02040503050406030204" pitchFamily="18" charset="0"/>
                          </a:rPr>
                          <m:t>𝜓</m:t>
                        </m:r>
                        <m:r>
                          <a:rPr lang="en-US" b="0" i="1" smtClean="0">
                            <a:latin typeface="Cambria Math" panose="02040503050406030204" pitchFamily="18" charset="0"/>
                          </a:rPr>
                          <m:t>,</m:t>
                        </m:r>
                        <m:r>
                          <a:rPr lang="en-US" b="0" i="1" smtClean="0">
                            <a:latin typeface="Cambria Math" panose="02040503050406030204" pitchFamily="18" charset="0"/>
                          </a:rPr>
                          <m:t>𝜑</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0</m:t>
                            </m:r>
                          </m:sub>
                        </m:sSub>
                      </m:num>
                      <m:den>
                        <m:r>
                          <a:rPr lang="en-US" b="0" i="1" smtClean="0">
                            <a:latin typeface="Cambria Math" panose="02040503050406030204" pitchFamily="18" charset="0"/>
                          </a:rPr>
                          <m:t>4</m:t>
                        </m:r>
                        <m:r>
                          <a:rPr lang="en-US" b="0" i="1" smtClean="0">
                            <a:latin typeface="Cambria Math" panose="02040503050406030204" pitchFamily="18" charset="0"/>
                            <a:ea typeface="Cambria Math" panose="02040503050406030204" pitchFamily="18" charset="0"/>
                          </a:rPr>
                          <m:t>𝜋</m:t>
                        </m:r>
                      </m:den>
                    </m:f>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cos</m:t>
                        </m:r>
                      </m:fName>
                      <m:e>
                        <m:d>
                          <m:dPr>
                            <m:ctrlPr>
                              <a:rPr lang="en-US" b="0" i="1" smtClean="0">
                                <a:latin typeface="Cambria Math" panose="02040503050406030204" pitchFamily="18" charset="0"/>
                              </a:rPr>
                            </m:ctrlPr>
                          </m:dPr>
                          <m:e>
                            <m:r>
                              <a:rPr lang="en-US" b="0" i="1" smtClean="0">
                                <a:latin typeface="Cambria Math" panose="02040503050406030204" pitchFamily="18" charset="0"/>
                              </a:rPr>
                              <m:t>𝜑</m:t>
                            </m:r>
                          </m:e>
                        </m:d>
                      </m:e>
                    </m:func>
                    <m:r>
                      <a:rPr lang="en-US" b="0" i="1" smtClean="0">
                        <a:latin typeface="Cambria Math" panose="02040503050406030204" pitchFamily="18" charset="0"/>
                      </a:rPr>
                      <m:t>𝑑</m:t>
                    </m:r>
                    <m:r>
                      <a:rPr lang="en-US" b="0" i="1" smtClean="0">
                        <a:latin typeface="Cambria Math" panose="02040503050406030204" pitchFamily="18" charset="0"/>
                      </a:rPr>
                      <m:t>𝜑</m:t>
                    </m:r>
                    <m:r>
                      <a:rPr lang="en-US" b="0" i="1" smtClean="0">
                        <a:latin typeface="Cambria Math" panose="02040503050406030204" pitchFamily="18" charset="0"/>
                      </a:rPr>
                      <m:t>𝑑</m:t>
                    </m:r>
                    <m:r>
                      <a:rPr lang="en-US" b="0" i="1" smtClean="0">
                        <a:latin typeface="Cambria Math" panose="02040503050406030204" pitchFamily="18" charset="0"/>
                      </a:rPr>
                      <m:t>𝜓</m:t>
                    </m:r>
                    <m:r>
                      <a:rPr lang="ru-RU" b="0" i="1" smtClean="0">
                        <a:latin typeface="Cambria Math" panose="02040503050406030204" pitchFamily="18" charset="0"/>
                      </a:rPr>
                      <m:t> (10)</m:t>
                    </m:r>
                  </m:oMath>
                </a14:m>
                <a:r>
                  <a:rPr lang="en-US" dirty="0">
                    <a:latin typeface="Times New Roman" panose="02020603050405020304" pitchFamily="18" charset="0"/>
                    <a:cs typeface="Times New Roman" panose="02020603050405020304" pitchFamily="18" charset="0"/>
                  </a:rPr>
                  <a:t>,</a:t>
                </a:r>
              </a:p>
              <a:p>
                <a14:m>
                  <m:oMath xmlns:m="http://schemas.openxmlformats.org/officeDocument/2006/math">
                    <m:r>
                      <a:rPr lang="en-US" b="0" i="1" smtClean="0">
                        <a:latin typeface="Cambria Math" panose="02040503050406030204" pitchFamily="18" charset="0"/>
                      </a:rPr>
                      <m:t>𝑑</m:t>
                    </m:r>
                    <m:r>
                      <a:rPr lang="en-US" b="1" i="0" smtClean="0">
                        <a:latin typeface="Cambria Math" panose="02040503050406030204" pitchFamily="18" charset="0"/>
                      </a:rPr>
                      <m:t>𝐏</m:t>
                    </m:r>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0</m:t>
                        </m:r>
                      </m:sub>
                    </m:sSub>
                    <m:r>
                      <a:rPr lang="en-US" b="0" i="1" smtClean="0">
                        <a:latin typeface="Cambria Math" panose="02040503050406030204" pitchFamily="18" charset="0"/>
                      </a:rPr>
                      <m:t>𝑑𝑛</m:t>
                    </m:r>
                    <m:d>
                      <m:dPr>
                        <m:ctrlPr>
                          <a:rPr lang="en-US" b="0" i="1" smtClean="0">
                            <a:latin typeface="Cambria Math" panose="02040503050406030204" pitchFamily="18" charset="0"/>
                          </a:rPr>
                        </m:ctrlPr>
                      </m:dPr>
                      <m:e>
                        <m:r>
                          <a:rPr lang="en-US" b="0" i="1" smtClean="0">
                            <a:latin typeface="Cambria Math" panose="02040503050406030204" pitchFamily="18" charset="0"/>
                          </a:rPr>
                          <m:t>𝜓</m:t>
                        </m:r>
                        <m:r>
                          <a:rPr lang="en-US" b="0" i="1" smtClean="0">
                            <a:latin typeface="Cambria Math" panose="02040503050406030204" pitchFamily="18" charset="0"/>
                          </a:rPr>
                          <m:t>,</m:t>
                        </m:r>
                        <m:r>
                          <a:rPr lang="en-US" b="0" i="1" smtClean="0">
                            <a:latin typeface="Cambria Math" panose="02040503050406030204" pitchFamily="18" charset="0"/>
                          </a:rPr>
                          <m:t>𝜑</m:t>
                        </m:r>
                      </m:e>
                    </m:d>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𝑉</m:t>
                        </m:r>
                      </m:e>
                      <m:sub>
                        <m:r>
                          <m:rPr>
                            <m:sty m:val="p"/>
                          </m:rPr>
                          <a:rPr lang="en-US" b="0" i="0" smtClean="0">
                            <a:latin typeface="Cambria Math" panose="02040503050406030204" pitchFamily="18" charset="0"/>
                          </a:rPr>
                          <m:t>n</m:t>
                        </m:r>
                      </m:sub>
                      <m:sup>
                        <m:r>
                          <a:rPr lang="en-US" b="0" i="1" smtClean="0">
                            <a:latin typeface="Cambria Math" panose="02040503050406030204" pitchFamily="18" charset="0"/>
                          </a:rPr>
                          <m:t>2</m:t>
                        </m:r>
                      </m:sup>
                    </m:sSubSup>
                    <m:d>
                      <m:dPr>
                        <m:ctrlPr>
                          <a:rPr lang="en-US" b="0" i="1" smtClean="0">
                            <a:latin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𝜑</m:t>
                        </m:r>
                      </m:e>
                    </m:d>
                    <m:r>
                      <a:rPr lang="en-US" b="1" i="0" smtClean="0">
                        <a:latin typeface="Cambria Math" panose="02040503050406030204" pitchFamily="18" charset="0"/>
                      </a:rPr>
                      <m:t>𝐧</m:t>
                    </m:r>
                    <m:r>
                      <a:rPr lang="en-US" b="0" i="1" smtClean="0">
                        <a:latin typeface="Cambria Math" panose="02040503050406030204" pitchFamily="18" charset="0"/>
                      </a:rPr>
                      <m:t>𝑑𝑆𝑑𝑡</m:t>
                    </m:r>
                    <m:r>
                      <a:rPr lang="ru-RU" b="0" i="1" smtClean="0">
                        <a:latin typeface="Cambria Math" panose="02040503050406030204" pitchFamily="18" charset="0"/>
                      </a:rPr>
                      <m:t> (11)</m:t>
                    </m:r>
                  </m:oMath>
                </a14:m>
                <a:r>
                  <a:rPr lang="en-US" dirty="0">
                    <a:latin typeface="Times New Roman" panose="02020603050405020304" pitchFamily="18" charset="0"/>
                    <a:cs typeface="Times New Roman" panose="02020603050405020304" pitchFamily="18" charset="0"/>
                  </a:rPr>
                  <a:t>,</a:t>
                </a:r>
              </a:p>
              <a:p>
                <a14:m>
                  <m:oMath xmlns:m="http://schemas.openxmlformats.org/officeDocument/2006/math">
                    <m:r>
                      <a:rPr lang="en-US" b="0" i="1" smtClean="0">
                        <a:latin typeface="Cambria Math" panose="02040503050406030204" pitchFamily="18" charset="0"/>
                      </a:rPr>
                      <m:t>𝑑</m:t>
                    </m:r>
                    <m:r>
                      <a:rPr lang="en-US" b="1" i="0" smtClean="0">
                        <a:latin typeface="Cambria Math" panose="02040503050406030204" pitchFamily="18" charset="0"/>
                      </a:rPr>
                      <m:t>𝐅</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𝑑</m:t>
                        </m:r>
                        <m:r>
                          <a:rPr lang="en-US" b="1" i="0" smtClean="0">
                            <a:latin typeface="Cambria Math" panose="02040503050406030204" pitchFamily="18" charset="0"/>
                          </a:rPr>
                          <m:t>𝐏</m:t>
                        </m:r>
                      </m:num>
                      <m:den>
                        <m:r>
                          <a:rPr lang="en-US" b="0" i="1" smtClean="0">
                            <a:latin typeface="Cambria Math" panose="02040503050406030204" pitchFamily="18" charset="0"/>
                          </a:rPr>
                          <m:t>𝑑𝑡</m:t>
                        </m:r>
                      </m:den>
                    </m:f>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0</m:t>
                        </m:r>
                      </m:sub>
                    </m:sSub>
                    <m:r>
                      <a:rPr lang="en-US" b="0" i="1" smtClean="0">
                        <a:latin typeface="Cambria Math" panose="02040503050406030204" pitchFamily="18" charset="0"/>
                      </a:rPr>
                      <m:t>𝑑𝑛</m:t>
                    </m:r>
                    <m:d>
                      <m:dPr>
                        <m:ctrlPr>
                          <a:rPr lang="en-US" b="0" i="1" smtClean="0">
                            <a:latin typeface="Cambria Math" panose="02040503050406030204" pitchFamily="18" charset="0"/>
                          </a:rPr>
                        </m:ctrlPr>
                      </m:dPr>
                      <m:e>
                        <m:r>
                          <a:rPr lang="en-US" b="0" i="1" smtClean="0">
                            <a:latin typeface="Cambria Math" panose="02040503050406030204" pitchFamily="18" charset="0"/>
                          </a:rPr>
                          <m:t>𝜓</m:t>
                        </m:r>
                        <m:r>
                          <a:rPr lang="en-US" b="0" i="1" smtClean="0">
                            <a:latin typeface="Cambria Math" panose="02040503050406030204" pitchFamily="18" charset="0"/>
                          </a:rPr>
                          <m:t>,</m:t>
                        </m:r>
                        <m:r>
                          <a:rPr lang="en-US" b="0" i="1" smtClean="0">
                            <a:latin typeface="Cambria Math" panose="02040503050406030204" pitchFamily="18" charset="0"/>
                          </a:rPr>
                          <m:t>𝜑</m:t>
                        </m:r>
                      </m:e>
                    </m:d>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𝑉</m:t>
                        </m:r>
                      </m:e>
                      <m:sub>
                        <m:r>
                          <m:rPr>
                            <m:sty m:val="p"/>
                          </m:rPr>
                          <a:rPr lang="en-US" b="0" i="0" smtClean="0">
                            <a:latin typeface="Cambria Math" panose="02040503050406030204" pitchFamily="18" charset="0"/>
                          </a:rPr>
                          <m:t>n</m:t>
                        </m:r>
                      </m:sub>
                      <m:sup>
                        <m:r>
                          <a:rPr lang="en-US" b="0" i="1" smtClean="0">
                            <a:latin typeface="Cambria Math" panose="02040503050406030204" pitchFamily="18" charset="0"/>
                          </a:rPr>
                          <m:t>2</m:t>
                        </m:r>
                      </m:sup>
                    </m:sSubSup>
                    <m:d>
                      <m:dPr>
                        <m:ctrlPr>
                          <a:rPr lang="en-US" b="0" i="1" smtClean="0">
                            <a:latin typeface="Cambria Math" panose="02040503050406030204" pitchFamily="18" charset="0"/>
                          </a:rPr>
                        </m:ctrlPr>
                      </m:dPr>
                      <m:e>
                        <m:r>
                          <a:rPr lang="en-US" b="0" i="1" smtClean="0">
                            <a:latin typeface="Cambria Math" panose="02040503050406030204" pitchFamily="18" charset="0"/>
                          </a:rPr>
                          <m:t>𝜑</m:t>
                        </m:r>
                      </m:e>
                    </m:d>
                    <m:r>
                      <a:rPr lang="en-US" b="1" i="0" smtClean="0">
                        <a:latin typeface="Cambria Math" panose="02040503050406030204" pitchFamily="18" charset="0"/>
                      </a:rPr>
                      <m:t>𝐧</m:t>
                    </m:r>
                    <m:r>
                      <a:rPr lang="en-US" b="0" i="1" smtClean="0">
                        <a:latin typeface="Cambria Math" panose="02040503050406030204" pitchFamily="18" charset="0"/>
                      </a:rPr>
                      <m:t>𝑑𝑆</m:t>
                    </m:r>
                    <m:r>
                      <a:rPr lang="ru-RU" b="0" i="1" smtClean="0">
                        <a:latin typeface="Cambria Math" panose="02040503050406030204" pitchFamily="18" charset="0"/>
                      </a:rPr>
                      <m:t> (12)</m:t>
                    </m:r>
                  </m:oMath>
                </a14:m>
                <a:r>
                  <a:rPr lang="en-US" dirty="0">
                    <a:latin typeface="Times New Roman" panose="02020603050405020304" pitchFamily="18" charset="0"/>
                    <a:cs typeface="Times New Roman" panose="02020603050405020304" pitchFamily="18" charset="0"/>
                  </a:rPr>
                  <a:t>,</a:t>
                </a:r>
              </a:p>
              <a:p>
                <a14:m>
                  <m:oMath xmlns:m="http://schemas.openxmlformats.org/officeDocument/2006/math">
                    <m:r>
                      <a:rPr lang="en-US" b="0" i="1" smtClean="0">
                        <a:latin typeface="Cambria Math" panose="02040503050406030204" pitchFamily="18" charset="0"/>
                      </a:rPr>
                      <m:t>𝑑𝑝</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𝑑𝐹</m:t>
                        </m:r>
                      </m:num>
                      <m:den>
                        <m:r>
                          <a:rPr lang="en-US" b="0" i="1" smtClean="0">
                            <a:latin typeface="Cambria Math" panose="02040503050406030204" pitchFamily="18" charset="0"/>
                          </a:rPr>
                          <m:t>𝑑𝑆</m:t>
                        </m:r>
                      </m:den>
                    </m:f>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0</m:t>
                        </m:r>
                      </m:sub>
                    </m:sSub>
                    <m:r>
                      <a:rPr lang="en-US" b="0" i="1" smtClean="0">
                        <a:latin typeface="Cambria Math" panose="02040503050406030204" pitchFamily="18" charset="0"/>
                      </a:rPr>
                      <m:t>𝑑𝑛</m:t>
                    </m:r>
                    <m:d>
                      <m:dPr>
                        <m:ctrlPr>
                          <a:rPr lang="en-US" b="0" i="1" smtClean="0">
                            <a:latin typeface="Cambria Math" panose="02040503050406030204" pitchFamily="18" charset="0"/>
                          </a:rPr>
                        </m:ctrlPr>
                      </m:dPr>
                      <m:e>
                        <m:r>
                          <a:rPr lang="en-US" b="0" i="1" smtClean="0">
                            <a:latin typeface="Cambria Math" panose="02040503050406030204" pitchFamily="18" charset="0"/>
                          </a:rPr>
                          <m:t>𝜓</m:t>
                        </m:r>
                        <m:r>
                          <a:rPr lang="en-US" b="0" i="1" smtClean="0">
                            <a:latin typeface="Cambria Math" panose="02040503050406030204" pitchFamily="18" charset="0"/>
                          </a:rPr>
                          <m:t>,</m:t>
                        </m:r>
                        <m:r>
                          <a:rPr lang="en-US" b="0" i="1" smtClean="0">
                            <a:latin typeface="Cambria Math" panose="02040503050406030204" pitchFamily="18" charset="0"/>
                          </a:rPr>
                          <m:t>𝜑</m:t>
                        </m:r>
                      </m:e>
                    </m:d>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𝑉</m:t>
                        </m:r>
                      </m:e>
                      <m:sub>
                        <m:r>
                          <m:rPr>
                            <m:sty m:val="p"/>
                          </m:rPr>
                          <a:rPr lang="en-US" b="0" i="0" smtClean="0">
                            <a:latin typeface="Cambria Math" panose="02040503050406030204" pitchFamily="18" charset="0"/>
                          </a:rPr>
                          <m:t>n</m:t>
                        </m:r>
                      </m:sub>
                      <m:sup>
                        <m:r>
                          <a:rPr lang="en-US" b="0" i="1" smtClean="0">
                            <a:latin typeface="Cambria Math" panose="02040503050406030204" pitchFamily="18" charset="0"/>
                          </a:rPr>
                          <m:t>2</m:t>
                        </m:r>
                      </m:sup>
                    </m:sSubSup>
                    <m:d>
                      <m:dPr>
                        <m:ctrlPr>
                          <a:rPr lang="en-US" b="0" i="1" smtClean="0">
                            <a:latin typeface="Cambria Math" panose="02040503050406030204" pitchFamily="18" charset="0"/>
                          </a:rPr>
                        </m:ctrlPr>
                      </m:dPr>
                      <m:e>
                        <m:r>
                          <a:rPr lang="en-US" b="0" i="1" smtClean="0">
                            <a:latin typeface="Cambria Math" panose="02040503050406030204" pitchFamily="18" charset="0"/>
                          </a:rPr>
                          <m:t>𝜑</m:t>
                        </m:r>
                      </m:e>
                    </m:d>
                    <m:r>
                      <a:rPr lang="ru-RU" b="0" i="1" smtClean="0">
                        <a:latin typeface="Cambria Math" panose="02040503050406030204" pitchFamily="18" charset="0"/>
                      </a:rPr>
                      <m:t> (13)</m:t>
                    </m:r>
                  </m:oMath>
                </a14:m>
                <a:r>
                  <a:rPr lang="en-US" dirty="0">
                    <a:latin typeface="Times New Roman" panose="02020603050405020304" pitchFamily="18" charset="0"/>
                    <a:cs typeface="Times New Roman" panose="02020603050405020304" pitchFamily="18" charset="0"/>
                  </a:rPr>
                  <a:t>,</a:t>
                </a:r>
              </a:p>
              <a:p>
                <a14:m>
                  <m:oMath xmlns:m="http://schemas.openxmlformats.org/officeDocument/2006/math">
                    <m:r>
                      <a:rPr lang="en-US" b="0" i="1" smtClean="0">
                        <a:latin typeface="Cambria Math" panose="02040503050406030204" pitchFamily="18" charset="0"/>
                      </a:rPr>
                      <m:t>𝑝</m:t>
                    </m:r>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0</m:t>
                        </m:r>
                      </m:sub>
                      <m:sup>
                        <m:r>
                          <a:rPr lang="en-US" b="0" i="1" smtClean="0">
                            <a:latin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𝜋</m:t>
                        </m:r>
                      </m:sup>
                      <m:e>
                        <m:nary>
                          <m:naryPr>
                            <m:ctrlPr>
                              <a:rPr lang="en-US" b="0" i="1" smtClean="0">
                                <a:latin typeface="Cambria Math" panose="02040503050406030204" pitchFamily="18" charset="0"/>
                              </a:rPr>
                            </m:ctrlPr>
                          </m:naryPr>
                          <m:sub>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𝜑</m:t>
                                </m:r>
                              </m:e>
                              <m:sub>
                                <m:r>
                                  <a:rPr lang="en-US" b="0" i="1" smtClean="0">
                                    <a:latin typeface="Cambria Math" panose="02040503050406030204" pitchFamily="18" charset="0"/>
                                  </a:rPr>
                                  <m:t>0</m:t>
                                </m:r>
                              </m:sub>
                            </m:sSub>
                          </m:sub>
                          <m:sup>
                            <m:f>
                              <m:fPr>
                                <m:ctrlPr>
                                  <a:rPr lang="en-US" b="0" i="1" smtClean="0">
                                    <a:latin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𝜋</m:t>
                                </m:r>
                              </m:num>
                              <m:den>
                                <m:r>
                                  <a:rPr lang="en-US" b="0" i="1" smtClean="0">
                                    <a:latin typeface="Cambria Math" panose="02040503050406030204" pitchFamily="18" charset="0"/>
                                  </a:rPr>
                                  <m:t>2</m:t>
                                </m:r>
                              </m:den>
                            </m:f>
                          </m:sup>
                          <m:e>
                            <m:r>
                              <a:rPr lang="en-US" b="0" i="1" smtClean="0">
                                <a:latin typeface="Cambria Math" panose="02040503050406030204" pitchFamily="18" charset="0"/>
                              </a:rPr>
                              <m:t>𝑑𝑝</m:t>
                            </m:r>
                          </m:e>
                        </m:nary>
                      </m:e>
                    </m:nary>
                    <m:r>
                      <a:rPr lang="ru-RU" b="0" i="1" smtClean="0">
                        <a:latin typeface="Cambria Math" panose="02040503050406030204" pitchFamily="18" charset="0"/>
                      </a:rPr>
                      <m:t> (14)</m:t>
                    </m:r>
                  </m:oMath>
                </a14:m>
                <a:r>
                  <a:rPr lang="en-US" dirty="0">
                    <a:latin typeface="Times New Roman" panose="02020603050405020304" pitchFamily="18" charset="0"/>
                    <a:cs typeface="Times New Roman" panose="02020603050405020304" pitchFamily="18" charset="0"/>
                  </a:rPr>
                  <a:t>,</a:t>
                </a:r>
              </a:p>
              <a:p>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𝜑</m:t>
                        </m:r>
                      </m:e>
                      <m:sub>
                        <m:r>
                          <a:rPr lang="en-US" b="0" i="1" smtClean="0">
                            <a:latin typeface="Cambria Math" panose="02040503050406030204" pitchFamily="18" charset="0"/>
                          </a:rPr>
                          <m:t>0</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𝜋</m:t>
                        </m:r>
                      </m:num>
                      <m:den>
                        <m:r>
                          <a:rPr lang="en-US" b="0" i="1" smtClean="0">
                            <a:latin typeface="Cambria Math" panose="02040503050406030204" pitchFamily="18" charset="0"/>
                          </a:rPr>
                          <m:t>2</m:t>
                        </m:r>
                      </m:den>
                    </m:f>
                  </m:oMath>
                </a14:m>
                <a:r>
                  <a:rPr lang="en-US" dirty="0">
                    <a:latin typeface="Times New Roman" panose="02020603050405020304" pitchFamily="18" charset="0"/>
                    <a:cs typeface="Times New Roman" panose="02020603050405020304" pitchFamily="18" charset="0"/>
                  </a:rPr>
                  <a:t> if</a:t>
                </a:r>
                <a:r>
                  <a:rPr lang="ru-RU"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ru-RU"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𝑉</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𝑉</m:t>
                            </m:r>
                          </m:e>
                          <m:sub>
                            <m:r>
                              <m:rPr>
                                <m:sty m:val="p"/>
                              </m:rPr>
                              <a:rPr lang="en-US" b="0" i="0" smtClean="0">
                                <a:latin typeface="Cambria Math" panose="02040503050406030204" pitchFamily="18" charset="0"/>
                              </a:rPr>
                              <m:t>I</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𝑉</m:t>
                            </m:r>
                          </m:e>
                          <m:sub>
                            <m:r>
                              <m:rPr>
                                <m:sty m:val="p"/>
                              </m:rPr>
                              <a:rPr lang="en-US" b="0" i="0" smtClean="0">
                                <a:latin typeface="Cambria Math" panose="02040503050406030204" pitchFamily="18" charset="0"/>
                              </a:rPr>
                              <m:t>C</m:t>
                            </m:r>
                          </m:sub>
                        </m:sSub>
                      </m:den>
                    </m:f>
                    <m:r>
                      <a:rPr lang="en-US" b="0" i="1" smtClean="0">
                        <a:latin typeface="Cambria Math" panose="02040503050406030204" pitchFamily="18" charset="0"/>
                        <a:ea typeface="Cambria Math" panose="02040503050406030204" pitchFamily="18" charset="0"/>
                      </a:rPr>
                      <m:t>&gt;1</m:t>
                    </m:r>
                    <m:r>
                      <a:rPr lang="ru-RU" b="0" i="1" smtClean="0">
                        <a:latin typeface="Cambria Math" panose="02040503050406030204" pitchFamily="18" charset="0"/>
                        <a:ea typeface="Cambria Math" panose="02040503050406030204" pitchFamily="18" charset="0"/>
                      </a:rPr>
                      <m:t> (15)</m:t>
                    </m:r>
                  </m:oMath>
                </a14:m>
                <a:r>
                  <a:rPr lang="en-US" dirty="0">
                    <a:latin typeface="Times New Roman" panose="02020603050405020304" pitchFamily="18" charset="0"/>
                    <a:cs typeface="Times New Roman" panose="02020603050405020304" pitchFamily="18" charset="0"/>
                  </a:rPr>
                  <a:t>,</a:t>
                </a:r>
              </a:p>
              <a:p>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𝜑</m:t>
                        </m:r>
                      </m:e>
                      <m:sub>
                        <m:r>
                          <a:rPr lang="en-US" b="0" i="1" smtClean="0">
                            <a:latin typeface="Cambria Math" panose="02040503050406030204" pitchFamily="18" charset="0"/>
                          </a:rPr>
                          <m:t>0</m:t>
                        </m:r>
                      </m:sub>
                    </m:sSub>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arcsin</m:t>
                        </m:r>
                      </m:fName>
                      <m:e>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𝑉</m:t>
                                </m:r>
                              </m:sub>
                            </m:sSub>
                          </m:e>
                        </m:d>
                      </m:e>
                    </m:func>
                  </m:oMath>
                </a14:m>
                <a:r>
                  <a:rPr lang="en-US" dirty="0">
                    <a:latin typeface="Times New Roman" panose="02020603050405020304" pitchFamily="18" charset="0"/>
                    <a:cs typeface="Times New Roman" panose="02020603050405020304" pitchFamily="18" charset="0"/>
                  </a:rPr>
                  <a:t> if</a:t>
                </a:r>
                <a:r>
                  <a:rPr lang="ru-RU" dirty="0">
                    <a:latin typeface="Times New Roman" panose="02020603050405020304" pitchFamily="18" charset="0"/>
                    <a:cs typeface="Times New Roman" panose="02020603050405020304" pitchFamily="18" charset="0"/>
                  </a:rPr>
                  <a:t> </a:t>
                </a:r>
                <a14:m>
                  <m:oMath xmlns:m="http://schemas.openxmlformats.org/officeDocument/2006/math">
                    <m:r>
                      <a:rPr lang="ru-RU" b="0" i="1" smtClean="0">
                        <a:latin typeface="Cambria Math" panose="02040503050406030204" pitchFamily="18" charset="0"/>
                      </a:rPr>
                      <m:t>−1</m:t>
                    </m:r>
                    <m:r>
                      <a:rPr lang="ru-RU" b="0" i="1" smtClean="0">
                        <a:latin typeface="Cambria Math" panose="02040503050406030204" pitchFamily="18" charset="0"/>
                        <a:ea typeface="Cambria Math" panose="02040503050406030204" pitchFamily="18" charset="0"/>
                      </a:rPr>
                      <m:t>≤</m:t>
                    </m:r>
                    <m:sSub>
                      <m:sSubPr>
                        <m:ctrlPr>
                          <a:rPr lang="ru-RU"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𝐾</m:t>
                        </m:r>
                      </m:e>
                      <m:sub>
                        <m:r>
                          <a:rPr lang="en-US" b="0" i="1" smtClean="0">
                            <a:latin typeface="Cambria Math" panose="02040503050406030204" pitchFamily="18" charset="0"/>
                            <a:ea typeface="Cambria Math" panose="02040503050406030204" pitchFamily="18" charset="0"/>
                          </a:rPr>
                          <m:t>𝑉</m:t>
                        </m:r>
                      </m:sub>
                    </m:sSub>
                    <m:r>
                      <a:rPr lang="ru-RU"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m:t>
                    </m:r>
                    <m:r>
                      <a:rPr lang="ru-RU" b="0" i="1" smtClean="0">
                        <a:latin typeface="Cambria Math" panose="02040503050406030204" pitchFamily="18" charset="0"/>
                        <a:ea typeface="Cambria Math" panose="02040503050406030204" pitchFamily="18" charset="0"/>
                      </a:rPr>
                      <m:t> (16)</m:t>
                    </m:r>
                  </m:oMath>
                </a14:m>
                <a:r>
                  <a:rPr lang="en-US" dirty="0">
                    <a:latin typeface="Times New Roman" panose="02020603050405020304" pitchFamily="18" charset="0"/>
                    <a:cs typeface="Times New Roman" panose="02020603050405020304" pitchFamily="18" charset="0"/>
                  </a:rPr>
                  <a:t>,</a:t>
                </a:r>
              </a:p>
              <a:p>
                <a14:m>
                  <m:oMath xmlns:m="http://schemas.openxmlformats.org/officeDocument/2006/math">
                    <m:r>
                      <a:rPr lang="en-US" b="0" i="1" smtClean="0">
                        <a:latin typeface="Cambria Math" panose="02040503050406030204" pitchFamily="18" charset="0"/>
                      </a:rPr>
                      <m:t>𝑝</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3</m:t>
                        </m:r>
                      </m:den>
                    </m:f>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0</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m:rPr>
                            <m:sty m:val="p"/>
                          </m:rPr>
                          <a:rPr lang="en-US" b="0" i="0" smtClean="0">
                            <a:latin typeface="Cambria Math" panose="02040503050406030204" pitchFamily="18" charset="0"/>
                          </a:rPr>
                          <m:t>C</m:t>
                        </m:r>
                      </m:sub>
                    </m:sSub>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𝑉</m:t>
                                    </m:r>
                                  </m:sub>
                                </m:sSub>
                                <m:r>
                                  <a:rPr lang="en-US" i="1">
                                    <a:latin typeface="Cambria Math" panose="02040503050406030204" pitchFamily="18" charset="0"/>
                                  </a:rPr>
                                  <m:t>+1</m:t>
                                </m:r>
                              </m:e>
                            </m:d>
                          </m:e>
                          <m:sup>
                            <m:r>
                              <a:rPr lang="en-US" b="0" i="1" smtClean="0">
                                <a:latin typeface="Cambria Math" panose="02040503050406030204" pitchFamily="18" charset="0"/>
                              </a:rPr>
                              <m:t>3</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𝑉</m:t>
                                    </m:r>
                                  </m:sub>
                                </m:sSub>
                                <m:r>
                                  <a:rPr lang="en-US" i="1">
                                    <a:latin typeface="Cambria Math" panose="02040503050406030204" pitchFamily="18" charset="0"/>
                                  </a:rPr>
                                  <m:t>−1</m:t>
                                </m:r>
                              </m:e>
                            </m:d>
                          </m:e>
                          <m:sup>
                            <m:r>
                              <a:rPr lang="en-US" b="0" i="1" smtClean="0">
                                <a:latin typeface="Cambria Math" panose="02040503050406030204" pitchFamily="18" charset="0"/>
                              </a:rPr>
                              <m:t>3</m:t>
                            </m:r>
                          </m:sup>
                        </m:sSup>
                      </m:e>
                    </m:d>
                  </m:oMath>
                </a14:m>
                <a:r>
                  <a:rPr lang="en-US"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ru-RU"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𝑉</m:t>
                        </m:r>
                      </m:sub>
                    </m:sSub>
                    <m:r>
                      <a:rPr lang="ru-RU" i="1" smtClean="0">
                        <a:latin typeface="Cambria Math" panose="02040503050406030204" pitchFamily="18" charset="0"/>
                        <a:ea typeface="Cambria Math" panose="02040503050406030204" pitchFamily="18" charset="0"/>
                      </a:rPr>
                      <m:t>&gt;</m:t>
                    </m:r>
                    <m:r>
                      <a:rPr lang="en-US" b="0" i="1" smtClean="0">
                        <a:latin typeface="Cambria Math" panose="02040503050406030204" pitchFamily="18" charset="0"/>
                        <a:ea typeface="Cambria Math" panose="02040503050406030204" pitchFamily="18" charset="0"/>
                      </a:rPr>
                      <m:t>1</m:t>
                    </m:r>
                    <m:r>
                      <a:rPr lang="ru-RU" b="0" i="1" smtClean="0">
                        <a:latin typeface="Cambria Math" panose="02040503050406030204" pitchFamily="18" charset="0"/>
                        <a:ea typeface="Cambria Math" panose="02040503050406030204" pitchFamily="18" charset="0"/>
                      </a:rPr>
                      <m:t> (17)</m:t>
                    </m:r>
                  </m:oMath>
                </a14:m>
                <a:r>
                  <a:rPr lang="en-US" dirty="0">
                    <a:latin typeface="Times New Roman" panose="02020603050405020304" pitchFamily="18" charset="0"/>
                    <a:cs typeface="Times New Roman" panose="02020603050405020304" pitchFamily="18" charset="0"/>
                  </a:rPr>
                  <a:t>,</a:t>
                </a:r>
              </a:p>
              <a:p>
                <a14:m>
                  <m:oMath xmlns:m="http://schemas.openxmlformats.org/officeDocument/2006/math">
                    <m:r>
                      <a:rPr lang="en-US" b="0" i="1" smtClean="0">
                        <a:latin typeface="Cambria Math" panose="02040503050406030204" pitchFamily="18" charset="0"/>
                      </a:rPr>
                      <m:t>𝑝</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3</m:t>
                        </m:r>
                      </m:den>
                    </m:f>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0</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m:rPr>
                            <m:sty m:val="p"/>
                          </m:rPr>
                          <a:rPr lang="en-US" b="0" i="0" smtClean="0">
                            <a:latin typeface="Cambria Math" panose="02040503050406030204" pitchFamily="18" charset="0"/>
                          </a:rPr>
                          <m:t>C</m:t>
                        </m:r>
                      </m:sub>
                    </m:sSub>
                    <m:sSup>
                      <m:sSupPr>
                        <m:ctrlPr>
                          <a:rPr lang="en-US" b="0" i="1" smtClean="0">
                            <a:latin typeface="Cambria Math" panose="02040503050406030204" pitchFamily="18" charset="0"/>
                          </a:rPr>
                        </m:ctrlPr>
                      </m:sSupPr>
                      <m:e>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𝑉</m:t>
                            </m:r>
                          </m:sub>
                        </m:sSub>
                        <m:r>
                          <a:rPr lang="en-US" i="1">
                            <a:latin typeface="Cambria Math" panose="02040503050406030204" pitchFamily="18" charset="0"/>
                          </a:rPr>
                          <m:t>+1)</m:t>
                        </m:r>
                      </m:e>
                      <m:sup>
                        <m:r>
                          <a:rPr lang="en-US" b="0" i="1" smtClean="0">
                            <a:latin typeface="Cambria Math" panose="02040503050406030204" pitchFamily="18" charset="0"/>
                          </a:rPr>
                          <m:t>3</m:t>
                        </m:r>
                      </m:sup>
                    </m:sSup>
                  </m:oMath>
                </a14:m>
                <a:r>
                  <a:rPr lang="en-US" dirty="0">
                    <a:latin typeface="Times New Roman" panose="02020603050405020304" pitchFamily="18" charset="0"/>
                    <a:cs typeface="Times New Roman" panose="02020603050405020304" pitchFamily="18" charset="0"/>
                  </a:rPr>
                  <a:t>, </a:t>
                </a:r>
                <a14:m>
                  <m:oMath xmlns:m="http://schemas.openxmlformats.org/officeDocument/2006/math">
                    <m:r>
                      <a:rPr lang="en-US" b="0" i="0" smtClean="0">
                        <a:latin typeface="Cambria Math" panose="02040503050406030204" pitchFamily="18" charset="0"/>
                      </a:rPr>
                      <m:t>−</m:t>
                    </m:r>
                    <m:r>
                      <a:rPr lang="en-US" b="0" i="1" smtClean="0">
                        <a:latin typeface="Cambria Math" panose="02040503050406030204" pitchFamily="18" charset="0"/>
                      </a:rPr>
                      <m:t>1</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𝐾</m:t>
                        </m:r>
                      </m:e>
                      <m:sub>
                        <m:r>
                          <a:rPr lang="en-US" b="0" i="1" smtClean="0">
                            <a:latin typeface="Cambria Math" panose="02040503050406030204" pitchFamily="18" charset="0"/>
                            <a:ea typeface="Cambria Math" panose="02040503050406030204" pitchFamily="18" charset="0"/>
                          </a:rPr>
                          <m:t>𝑉</m:t>
                        </m:r>
                      </m:sub>
                    </m:sSub>
                    <m:r>
                      <a:rPr lang="en-US" b="0" i="1" smtClean="0">
                        <a:latin typeface="Cambria Math" panose="02040503050406030204" pitchFamily="18" charset="0"/>
                        <a:ea typeface="Cambria Math" panose="02040503050406030204" pitchFamily="18" charset="0"/>
                      </a:rPr>
                      <m:t>≤1</m:t>
                    </m:r>
                    <m:r>
                      <a:rPr lang="ru-RU" b="0" i="1" smtClean="0">
                        <a:latin typeface="Cambria Math" panose="02040503050406030204" pitchFamily="18" charset="0"/>
                        <a:ea typeface="Cambria Math" panose="02040503050406030204" pitchFamily="18" charset="0"/>
                      </a:rPr>
                      <m:t> (18)</m:t>
                    </m:r>
                  </m:oMath>
                </a14:m>
                <a:r>
                  <a:rPr lang="en-US" dirty="0">
                    <a:latin typeface="Times New Roman" panose="02020603050405020304" pitchFamily="18" charset="0"/>
                    <a:cs typeface="Times New Roman" panose="02020603050405020304" pitchFamily="18" charset="0"/>
                  </a:rPr>
                  <a:t>,</a:t>
                </a:r>
              </a:p>
              <a:p>
                <a14:m>
                  <m:oMath xmlns:m="http://schemas.openxmlformats.org/officeDocument/2006/math">
                    <m:r>
                      <a:rPr lang="en-US" b="0" i="1" smtClean="0">
                        <a:latin typeface="Cambria Math" panose="02040503050406030204" pitchFamily="18" charset="0"/>
                      </a:rPr>
                      <m:t>𝑝</m:t>
                    </m:r>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0</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0</m:t>
                        </m:r>
                      </m:sub>
                    </m:sSub>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𝑉</m:t>
                        </m:r>
                      </m:e>
                      <m:sub>
                        <m:r>
                          <m:rPr>
                            <m:sty m:val="p"/>
                          </m:rPr>
                          <a:rPr lang="en-US" b="0" i="0" smtClean="0">
                            <a:latin typeface="Cambria Math" panose="02040503050406030204" pitchFamily="18" charset="0"/>
                          </a:rPr>
                          <m:t>I</m:t>
                        </m:r>
                      </m:sub>
                      <m:sup>
                        <m:r>
                          <a:rPr lang="en-US" b="0" i="1" smtClean="0">
                            <a:latin typeface="Cambria Math" panose="02040503050406030204" pitchFamily="18" charset="0"/>
                          </a:rPr>
                          <m:t>2</m:t>
                        </m:r>
                      </m:sup>
                    </m:sSubSup>
                  </m:oMath>
                </a14:m>
                <a:r>
                  <a:rPr lang="en-US" dirty="0">
                    <a:latin typeface="Times New Roman" panose="02020603050405020304" pitchFamily="18" charset="0"/>
                    <a:cs typeface="Times New Roman" panose="02020603050405020304" pitchFamily="18" charset="0"/>
                  </a:rPr>
                  <a:t>,</a:t>
                </a:r>
                <a14:m>
                  <m:oMath xmlns:m="http://schemas.openxmlformats.org/officeDocument/2006/math">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𝐾</m:t>
                        </m:r>
                      </m:e>
                      <m:sub>
                        <m:r>
                          <a:rPr lang="en-US" b="0" i="1" dirty="0" smtClean="0">
                            <a:latin typeface="Cambria Math" panose="02040503050406030204" pitchFamily="18" charset="0"/>
                          </a:rPr>
                          <m:t>𝑉</m:t>
                        </m:r>
                      </m:sub>
                    </m:sSub>
                    <m:r>
                      <a:rPr lang="en-US"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1</m:t>
                    </m:r>
                    <m:r>
                      <a:rPr lang="ru-RU" b="0" i="1" dirty="0" smtClean="0">
                        <a:latin typeface="Cambria Math" panose="02040503050406030204" pitchFamily="18" charset="0"/>
                        <a:ea typeface="Cambria Math" panose="02040503050406030204" pitchFamily="18" charset="0"/>
                      </a:rPr>
                      <m:t> (19)</m:t>
                    </m:r>
                  </m:oMath>
                </a14:m>
                <a:r>
                  <a:rPr lang="en-US" dirty="0">
                    <a:latin typeface="Times New Roman" panose="02020603050405020304" pitchFamily="18" charset="0"/>
                    <a:cs typeface="Times New Roman" panose="02020603050405020304" pitchFamily="18" charset="0"/>
                  </a:rPr>
                  <a:t>,</a:t>
                </a:r>
              </a:p>
              <a:p>
                <a14:m>
                  <m:oMath xmlns:m="http://schemas.openxmlformats.org/officeDocument/2006/math">
                    <m:r>
                      <a:rPr lang="en-US" b="0" i="1" smtClean="0">
                        <a:latin typeface="Cambria Math" panose="02040503050406030204" pitchFamily="18" charset="0"/>
                      </a:rPr>
                      <m:t>𝑝</m:t>
                    </m:r>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0</m:t>
                        </m:r>
                      </m:sub>
                      <m:sup>
                        <m:r>
                          <a:rPr lang="en-US" b="0" i="1" smtClean="0">
                            <a:latin typeface="Cambria Math" panose="02040503050406030204" pitchFamily="18" charset="0"/>
                            <a:ea typeface="Cambria Math" panose="02040503050406030204" pitchFamily="18" charset="0"/>
                          </a:rPr>
                          <m:t>∞</m:t>
                        </m:r>
                      </m:sup>
                      <m:e>
                        <m:r>
                          <a:rPr lang="en-US" b="0" i="1" smtClean="0">
                            <a:latin typeface="Cambria Math" panose="02040503050406030204" pitchFamily="18" charset="0"/>
                          </a:rPr>
                          <m:t>𝑝</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𝑉</m:t>
                                </m:r>
                              </m:e>
                              <m:sub>
                                <m:r>
                                  <m:rPr>
                                    <m:sty m:val="p"/>
                                  </m:rPr>
                                  <a:rPr lang="en-US" b="0" i="0" smtClean="0">
                                    <a:latin typeface="Cambria Math" panose="02040503050406030204" pitchFamily="18" charset="0"/>
                                  </a:rPr>
                                  <m:t>C</m:t>
                                </m:r>
                              </m:sub>
                            </m:sSub>
                          </m:e>
                        </m:d>
                        <m:r>
                          <a:rPr lang="en-US" b="0" i="1" smtClean="0">
                            <a:latin typeface="Cambria Math" panose="02040503050406030204" pitchFamily="18" charset="0"/>
                          </a:rPr>
                          <m:t>𝑓</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𝑉</m:t>
                                </m:r>
                              </m:e>
                              <m:sub>
                                <m:r>
                                  <m:rPr>
                                    <m:sty m:val="p"/>
                                  </m:rPr>
                                  <a:rPr lang="en-US" b="0" i="0" smtClean="0">
                                    <a:latin typeface="Cambria Math" panose="02040503050406030204" pitchFamily="18" charset="0"/>
                                  </a:rPr>
                                  <m:t>C</m:t>
                                </m:r>
                              </m:sub>
                            </m:sSub>
                          </m:e>
                        </m:d>
                        <m:r>
                          <a:rPr lang="en-US" b="0" i="1" smtClean="0">
                            <a:latin typeface="Cambria Math" panose="02040503050406030204" pitchFamily="18" charset="0"/>
                          </a:rPr>
                          <m:t>𝑑</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𝑉</m:t>
                            </m:r>
                          </m:e>
                          <m:sub>
                            <m:r>
                              <m:rPr>
                                <m:sty m:val="p"/>
                              </m:rPr>
                              <a:rPr lang="en-US" b="0" i="0" smtClean="0">
                                <a:latin typeface="Cambria Math" panose="02040503050406030204" pitchFamily="18" charset="0"/>
                              </a:rPr>
                              <m:t>C</m:t>
                            </m:r>
                          </m:sub>
                        </m:sSub>
                      </m:e>
                    </m:nary>
                    <m:r>
                      <a:rPr lang="ru-RU" b="0" i="1" smtClean="0">
                        <a:latin typeface="Cambria Math" panose="02040503050406030204" pitchFamily="18" charset="0"/>
                      </a:rPr>
                      <m:t> (20)</m:t>
                    </m:r>
                  </m:oMath>
                </a14:m>
                <a:r>
                  <a:rPr lang="en-US" dirty="0">
                    <a:latin typeface="Times New Roman" panose="02020603050405020304" pitchFamily="18" charset="0"/>
                    <a:cs typeface="Times New Roman" panose="02020603050405020304" pitchFamily="18" charset="0"/>
                  </a:rPr>
                  <a:t>,</a:t>
                </a:r>
              </a:p>
              <a:p>
                <a14:m>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𝑉</m:t>
                            </m:r>
                          </m:e>
                          <m:sub>
                            <m:r>
                              <m:rPr>
                                <m:sty m:val="p"/>
                              </m:rPr>
                              <a:rPr lang="en-US" b="0" i="0" smtClean="0">
                                <a:latin typeface="Cambria Math" panose="02040503050406030204" pitchFamily="18" charset="0"/>
                              </a:rPr>
                              <m:t>C</m:t>
                            </m:r>
                          </m:sub>
                        </m:sSub>
                      </m:e>
                    </m:d>
                    <m:r>
                      <a:rPr lang="en-US" b="0" i="1" smtClean="0">
                        <a:latin typeface="Cambria Math" panose="02040503050406030204" pitchFamily="18" charset="0"/>
                      </a:rPr>
                      <m:t>=4</m:t>
                    </m:r>
                    <m:r>
                      <a:rPr lang="en-US" b="0" i="1" smtClean="0">
                        <a:latin typeface="Cambria Math" panose="02040503050406030204" pitchFamily="18" charset="0"/>
                        <a:ea typeface="Cambria Math" panose="02040503050406030204" pitchFamily="18" charset="0"/>
                      </a:rPr>
                      <m:t>𝜋</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𝑉</m:t>
                        </m:r>
                      </m:e>
                      <m:sub>
                        <m:r>
                          <m:rPr>
                            <m:sty m:val="p"/>
                          </m:rPr>
                          <a:rPr lang="en-US" b="0" i="0" smtClean="0">
                            <a:latin typeface="Cambria Math" panose="02040503050406030204" pitchFamily="18" charset="0"/>
                            <a:ea typeface="Cambria Math" panose="02040503050406030204" pitchFamily="18" charset="0"/>
                          </a:rPr>
                          <m:t>C</m:t>
                        </m:r>
                      </m:sub>
                      <m:sup>
                        <m:r>
                          <a:rPr lang="en-US" b="0" i="1" smtClean="0">
                            <a:latin typeface="Cambria Math" panose="02040503050406030204" pitchFamily="18" charset="0"/>
                            <a:ea typeface="Cambria Math" panose="02040503050406030204" pitchFamily="18" charset="0"/>
                          </a:rPr>
                          <m:t>2</m:t>
                        </m:r>
                      </m:sup>
                    </m:sSubSup>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0</m:t>
                                </m:r>
                              </m:sub>
                            </m:sSub>
                          </m:num>
                          <m:den>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𝜋</m:t>
                            </m:r>
                            <m:r>
                              <a:rPr lang="en-US" b="0" i="1" smtClean="0">
                                <a:latin typeface="Cambria Math" panose="02040503050406030204" pitchFamily="18" charset="0"/>
                                <a:ea typeface="Cambria Math" panose="02040503050406030204" pitchFamily="18" charset="0"/>
                              </a:rPr>
                              <m:t>𝑘𝑇</m:t>
                            </m:r>
                          </m:den>
                        </m:f>
                        <m:r>
                          <a:rPr lang="en-US" b="0" i="1" smtClean="0">
                            <a:latin typeface="Cambria Math" panose="02040503050406030204" pitchFamily="18" charset="0"/>
                            <a:ea typeface="Cambria Math" panose="02040503050406030204" pitchFamily="18" charset="0"/>
                          </a:rPr>
                          <m:t>)</m:t>
                        </m:r>
                      </m:e>
                      <m:sup>
                        <m:f>
                          <m:fPr>
                            <m:type m:val="skw"/>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3</m:t>
                            </m:r>
                          </m:num>
                          <m:den>
                            <m:r>
                              <a:rPr lang="en-US" b="0" i="1" smtClean="0">
                                <a:latin typeface="Cambria Math" panose="02040503050406030204" pitchFamily="18" charset="0"/>
                                <a:ea typeface="Cambria Math" panose="02040503050406030204" pitchFamily="18" charset="0"/>
                              </a:rPr>
                              <m:t>2</m:t>
                            </m:r>
                          </m:den>
                        </m:f>
                      </m:sup>
                    </m:sSup>
                    <m:func>
                      <m:funcPr>
                        <m:ctrlPr>
                          <a:rPr lang="en-US" b="0" i="1"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exp</m:t>
                        </m:r>
                      </m:fName>
                      <m:e>
                        <m:d>
                          <m:dPr>
                            <m:ctrlPr>
                              <a:rPr lang="en-US" b="0" i="1" smtClean="0">
                                <a:latin typeface="Cambria Math" panose="02040503050406030204" pitchFamily="18" charset="0"/>
                                <a:ea typeface="Cambria Math" panose="02040503050406030204" pitchFamily="18" charset="0"/>
                              </a:rPr>
                            </m:ctrlPr>
                          </m:d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r>
                                      <a:rPr lang="en-US" b="0" i="1" smtClean="0">
                                        <a:latin typeface="Cambria Math" panose="02040503050406030204" pitchFamily="18" charset="0"/>
                                        <a:ea typeface="Cambria Math" panose="02040503050406030204" pitchFamily="18" charset="0"/>
                                      </a:rPr>
                                      <m:t>0</m:t>
                                    </m:r>
                                  </m:sub>
                                </m:sSub>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𝑉</m:t>
                                    </m:r>
                                  </m:e>
                                  <m:sub>
                                    <m:r>
                                      <m:rPr>
                                        <m:sty m:val="p"/>
                                      </m:rPr>
                                      <a:rPr lang="en-US" b="0" i="0" smtClean="0">
                                        <a:latin typeface="Cambria Math" panose="02040503050406030204" pitchFamily="18" charset="0"/>
                                        <a:ea typeface="Cambria Math" panose="02040503050406030204" pitchFamily="18" charset="0"/>
                                      </a:rPr>
                                      <m:t>C</m:t>
                                    </m:r>
                                  </m:sub>
                                  <m:sup>
                                    <m:r>
                                      <a:rPr lang="en-US" b="0" i="1" smtClean="0">
                                        <a:latin typeface="Cambria Math" panose="02040503050406030204" pitchFamily="18" charset="0"/>
                                        <a:ea typeface="Cambria Math" panose="02040503050406030204" pitchFamily="18" charset="0"/>
                                      </a:rPr>
                                      <m:t>2</m:t>
                                    </m:r>
                                  </m:sup>
                                </m:sSubSup>
                              </m:num>
                              <m:den>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𝑘𝑇</m:t>
                                </m:r>
                              </m:den>
                            </m:f>
                          </m:e>
                        </m:d>
                      </m:e>
                    </m:func>
                    <m:r>
                      <a:rPr lang="ru-RU" b="0" i="1" smtClean="0">
                        <a:latin typeface="Cambria Math" panose="02040503050406030204" pitchFamily="18" charset="0"/>
                        <a:ea typeface="Cambria Math" panose="02040503050406030204" pitchFamily="18" charset="0"/>
                      </a:rPr>
                      <m:t> (21)</m:t>
                    </m:r>
                  </m:oMath>
                </a14:m>
                <a:r>
                  <a:rPr lang="en-US"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70179EFB-1909-350B-1911-4CEA0C1D4C04}"/>
                  </a:ext>
                </a:extLst>
              </p:cNvPr>
              <p:cNvSpPr txBox="1">
                <a:spLocks noRot="1" noChangeAspect="1" noMove="1" noResize="1" noEditPoints="1" noAdjustHandles="1" noChangeArrowheads="1" noChangeShapeType="1" noTextEdit="1"/>
              </p:cNvSpPr>
              <p:nvPr/>
            </p:nvSpPr>
            <p:spPr>
              <a:xfrm>
                <a:off x="6813227" y="1371746"/>
                <a:ext cx="5123401" cy="5138266"/>
              </a:xfrm>
              <a:prstGeom prst="rect">
                <a:avLst/>
              </a:prstGeom>
              <a:blipFill>
                <a:blip r:embed="rId5"/>
                <a:stretch>
                  <a:fillRect l="-357" t="-593" b="-6050"/>
                </a:stretch>
              </a:blipFill>
            </p:spPr>
            <p:txBody>
              <a:bodyPr/>
              <a:lstStyle/>
              <a:p>
                <a:r>
                  <a:rPr lang="ru-RU">
                    <a:noFill/>
                  </a:rPr>
                  <a:t> </a:t>
                </a:r>
              </a:p>
            </p:txBody>
          </p:sp>
        </mc:Fallback>
      </mc:AlternateContent>
      <p:sp>
        <p:nvSpPr>
          <p:cNvPr id="12" name="TextBox 11">
            <a:extLst>
              <a:ext uri="{FF2B5EF4-FFF2-40B4-BE49-F238E27FC236}">
                <a16:creationId xmlns:a16="http://schemas.microsoft.com/office/drawing/2014/main" id="{9CF55154-388D-466F-B53B-0E63E9FE0038}"/>
              </a:ext>
            </a:extLst>
          </p:cNvPr>
          <p:cNvSpPr txBox="1"/>
          <p:nvPr/>
        </p:nvSpPr>
        <p:spPr>
          <a:xfrm>
            <a:off x="3122882" y="4776086"/>
            <a:ext cx="902811"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Fig</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4</a:t>
            </a:r>
            <a:endParaRPr lang="ru-RU" sz="24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312F6BB9-A8F2-4F47-919C-9F28F761223A}"/>
              </a:ext>
            </a:extLst>
          </p:cNvPr>
          <p:cNvSpPr txBox="1"/>
          <p:nvPr/>
        </p:nvSpPr>
        <p:spPr>
          <a:xfrm>
            <a:off x="1183568" y="4792768"/>
            <a:ext cx="902811"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Fig</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3</a:t>
            </a:r>
            <a:endParaRPr lang="ru-RU" sz="2400" dirty="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C60960CE-8E41-4A60-A3BB-84E4958EFB07}"/>
              </a:ext>
            </a:extLst>
          </p:cNvPr>
          <p:cNvSpPr txBox="1"/>
          <p:nvPr/>
        </p:nvSpPr>
        <p:spPr>
          <a:xfrm>
            <a:off x="5296915" y="4834659"/>
            <a:ext cx="902811"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Fig</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5</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39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Объект 1">
                <a:extLst>
                  <a:ext uri="{FF2B5EF4-FFF2-40B4-BE49-F238E27FC236}">
                    <a16:creationId xmlns:a16="http://schemas.microsoft.com/office/drawing/2014/main" id="{E293D0DF-C998-3768-AA77-8303DABD0E2D}"/>
                  </a:ext>
                </a:extLst>
              </p:cNvPr>
              <p:cNvSpPr>
                <a:spLocks noGrp="1"/>
              </p:cNvSpPr>
              <p:nvPr>
                <p:ph sz="half" idx="1"/>
              </p:nvPr>
            </p:nvSpPr>
            <p:spPr>
              <a:xfrm>
                <a:off x="169545" y="1474120"/>
                <a:ext cx="11852910" cy="4695861"/>
              </a:xfrm>
            </p:spPr>
            <p:txBody>
              <a:bodyPr/>
              <a:lstStyle/>
              <a:p>
                <a14:m>
                  <m:oMath xmlns:m="http://schemas.openxmlformats.org/officeDocument/2006/math">
                    <m:r>
                      <a:rPr lang="en-US" sz="2400" b="0" i="1" smtClean="0">
                        <a:solidFill>
                          <a:schemeClr val="tx1"/>
                        </a:solidFill>
                        <a:latin typeface="Cambria Math" panose="02040503050406030204" pitchFamily="18" charset="0"/>
                      </a:rPr>
                      <m:t>𝑑𝑁</m:t>
                    </m:r>
                    <m:r>
                      <a:rPr lang="en-US" sz="2400" b="0" i="1" smtClean="0">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𝑑𝑛</m:t>
                    </m:r>
                    <m:d>
                      <m:dPr>
                        <m:ctrlPr>
                          <a:rPr lang="en-US" sz="2400" b="0" i="1" smtClean="0">
                            <a:solidFill>
                              <a:schemeClr val="tx1"/>
                            </a:solidFill>
                            <a:latin typeface="Cambria Math" panose="02040503050406030204" pitchFamily="18" charset="0"/>
                          </a:rPr>
                        </m:ctrlPr>
                      </m:dPr>
                      <m:e>
                        <m:r>
                          <a:rPr lang="en-US" sz="2400" b="0" i="1" smtClean="0">
                            <a:solidFill>
                              <a:schemeClr val="tx1"/>
                            </a:solidFill>
                            <a:latin typeface="Cambria Math" panose="02040503050406030204" pitchFamily="18" charset="0"/>
                          </a:rPr>
                          <m:t>𝜓</m:t>
                        </m:r>
                        <m:r>
                          <a:rPr lang="en-US" sz="2400" b="0" i="1" smtClean="0">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𝜑</m:t>
                        </m:r>
                      </m:e>
                    </m:d>
                    <m:r>
                      <a:rPr lang="en-US" sz="2400" b="0" i="1" smtClean="0">
                        <a:solidFill>
                          <a:schemeClr val="tx1"/>
                        </a:solidFill>
                        <a:latin typeface="Cambria Math" panose="02040503050406030204" pitchFamily="18" charset="0"/>
                      </a:rPr>
                      <m:t>|</m:t>
                    </m:r>
                    <m:sSub>
                      <m:sSubPr>
                        <m:ctrlPr>
                          <a:rPr lang="en-US"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𝑉</m:t>
                        </m:r>
                      </m:e>
                      <m:sub>
                        <m:r>
                          <m:rPr>
                            <m:sty m:val="p"/>
                          </m:rPr>
                          <a:rPr lang="en-US" sz="2400" b="0" i="0" smtClean="0">
                            <a:solidFill>
                              <a:schemeClr val="tx1"/>
                            </a:solidFill>
                            <a:latin typeface="Cambria Math" panose="02040503050406030204" pitchFamily="18" charset="0"/>
                          </a:rPr>
                          <m:t>n</m:t>
                        </m:r>
                      </m:sub>
                    </m:sSub>
                    <m:r>
                      <a:rPr lang="en-US" sz="2400" b="0" i="1" smtClean="0">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𝑑𝑆𝑑𝑡</m:t>
                    </m:r>
                  </m:oMath>
                </a14:m>
                <a:r>
                  <a:rPr lang="en-US" sz="2400" dirty="0">
                    <a:solidFill>
                      <a:schemeClr val="tx1"/>
                    </a:solidFill>
                    <a:latin typeface="Times New Roman" panose="02020603050405020304" pitchFamily="18" charset="0"/>
                    <a:cs typeface="Times New Roman" panose="02020603050405020304" pitchFamily="18" charset="0"/>
                  </a:rPr>
                  <a:t>,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b="0" i="1" dirty="0" smtClean="0">
                            <a:solidFill>
                              <a:schemeClr val="tx1"/>
                            </a:solidFill>
                            <a:latin typeface="Cambria Math" panose="02040503050406030204" pitchFamily="18" charset="0"/>
                          </a:rPr>
                          <m:t>𝑉</m:t>
                        </m:r>
                      </m:e>
                      <m:sub>
                        <m:r>
                          <m:rPr>
                            <m:sty m:val="p"/>
                          </m:rPr>
                          <a:rPr lang="en-US" sz="2400" b="0" i="0" dirty="0" smtClean="0">
                            <a:solidFill>
                              <a:schemeClr val="tx1"/>
                            </a:solidFill>
                            <a:latin typeface="Cambria Math" panose="02040503050406030204" pitchFamily="18" charset="0"/>
                          </a:rPr>
                          <m:t>n</m:t>
                        </m:r>
                      </m:sub>
                    </m:sSub>
                    <m:r>
                      <a:rPr lang="en-US" sz="2400" b="0" i="1" dirty="0" smtClean="0">
                        <a:solidFill>
                          <a:schemeClr val="tx1"/>
                        </a:solidFill>
                        <a:latin typeface="Cambria Math" panose="02040503050406030204" pitchFamily="18" charset="0"/>
                      </a:rPr>
                      <m:t>=</m:t>
                    </m:r>
                    <m:sSub>
                      <m:sSubPr>
                        <m:ctrlPr>
                          <a:rPr lang="en-US" sz="2400" b="0" i="1" dirty="0" smtClean="0">
                            <a:solidFill>
                              <a:schemeClr val="tx1"/>
                            </a:solidFill>
                            <a:latin typeface="Cambria Math" panose="02040503050406030204" pitchFamily="18" charset="0"/>
                          </a:rPr>
                        </m:ctrlPr>
                      </m:sSubPr>
                      <m:e>
                        <m:r>
                          <a:rPr lang="en-US" sz="2400" b="0" i="1" dirty="0" smtClean="0">
                            <a:solidFill>
                              <a:schemeClr val="tx1"/>
                            </a:solidFill>
                            <a:latin typeface="Cambria Math" panose="02040503050406030204" pitchFamily="18" charset="0"/>
                          </a:rPr>
                          <m:t>𝑉</m:t>
                        </m:r>
                      </m:e>
                      <m:sub>
                        <m:r>
                          <m:rPr>
                            <m:sty m:val="p"/>
                          </m:rPr>
                          <a:rPr lang="en-US" sz="2400" b="0" i="0" dirty="0" smtClean="0">
                            <a:solidFill>
                              <a:schemeClr val="tx1"/>
                            </a:solidFill>
                            <a:latin typeface="Cambria Math" panose="02040503050406030204" pitchFamily="18" charset="0"/>
                          </a:rPr>
                          <m:t>I</m:t>
                        </m:r>
                      </m:sub>
                    </m:sSub>
                    <m:r>
                      <a:rPr lang="en-US" sz="2400" b="0" i="1" dirty="0" smtClean="0">
                        <a:solidFill>
                          <a:schemeClr val="tx1"/>
                        </a:solidFill>
                        <a:latin typeface="Cambria Math" panose="02040503050406030204" pitchFamily="18" charset="0"/>
                      </a:rPr>
                      <m:t>+</m:t>
                    </m:r>
                    <m:sSub>
                      <m:sSubPr>
                        <m:ctrlPr>
                          <a:rPr lang="en-US" sz="2400" b="0" i="1" dirty="0" smtClean="0">
                            <a:solidFill>
                              <a:schemeClr val="tx1"/>
                            </a:solidFill>
                            <a:latin typeface="Cambria Math" panose="02040503050406030204" pitchFamily="18" charset="0"/>
                          </a:rPr>
                        </m:ctrlPr>
                      </m:sSubPr>
                      <m:e>
                        <m:r>
                          <a:rPr lang="en-US" sz="2400" b="0" i="1" dirty="0" smtClean="0">
                            <a:solidFill>
                              <a:schemeClr val="tx1"/>
                            </a:solidFill>
                            <a:latin typeface="Cambria Math" panose="02040503050406030204" pitchFamily="18" charset="0"/>
                          </a:rPr>
                          <m:t>𝑉</m:t>
                        </m:r>
                      </m:e>
                      <m:sub>
                        <m:r>
                          <m:rPr>
                            <m:sty m:val="p"/>
                          </m:rPr>
                          <a:rPr lang="en-US" sz="2400" b="0" i="0" dirty="0" smtClean="0">
                            <a:solidFill>
                              <a:schemeClr val="tx1"/>
                            </a:solidFill>
                            <a:latin typeface="Cambria Math" panose="02040503050406030204" pitchFamily="18" charset="0"/>
                          </a:rPr>
                          <m:t>C</m:t>
                        </m:r>
                      </m:sub>
                    </m:sSub>
                    <m:func>
                      <m:funcPr>
                        <m:ctrlPr>
                          <a:rPr lang="en-US" sz="2400" b="0" i="1" dirty="0" smtClean="0">
                            <a:solidFill>
                              <a:schemeClr val="tx1"/>
                            </a:solidFill>
                            <a:latin typeface="Cambria Math" panose="02040503050406030204" pitchFamily="18" charset="0"/>
                          </a:rPr>
                        </m:ctrlPr>
                      </m:funcPr>
                      <m:fName>
                        <m:r>
                          <m:rPr>
                            <m:sty m:val="p"/>
                          </m:rPr>
                          <a:rPr lang="en-US" sz="2400" b="0" i="0" dirty="0" smtClean="0">
                            <a:solidFill>
                              <a:schemeClr val="tx1"/>
                            </a:solidFill>
                            <a:latin typeface="Cambria Math" panose="02040503050406030204" pitchFamily="18" charset="0"/>
                          </a:rPr>
                          <m:t>sin</m:t>
                        </m:r>
                      </m:fName>
                      <m:e>
                        <m:d>
                          <m:dPr>
                            <m:ctrlPr>
                              <a:rPr lang="en-US" sz="2400" b="0" i="1" dirty="0" smtClean="0">
                                <a:solidFill>
                                  <a:schemeClr val="tx1"/>
                                </a:solidFill>
                                <a:latin typeface="Cambria Math" panose="02040503050406030204" pitchFamily="18" charset="0"/>
                              </a:rPr>
                            </m:ctrlPr>
                          </m:dPr>
                          <m:e>
                            <m:r>
                              <a:rPr lang="en-US" sz="2400" b="0" i="1" dirty="0" smtClean="0">
                                <a:solidFill>
                                  <a:schemeClr val="tx1"/>
                                </a:solidFill>
                                <a:latin typeface="Cambria Math" panose="02040503050406030204" pitchFamily="18" charset="0"/>
                                <a:ea typeface="Cambria Math" panose="02040503050406030204" pitchFamily="18" charset="0"/>
                              </a:rPr>
                              <m:t>𝜑</m:t>
                            </m:r>
                          </m:e>
                        </m:d>
                      </m:e>
                    </m:func>
                  </m:oMath>
                </a14:m>
                <a:r>
                  <a:rPr lang="en-US" sz="2400" dirty="0">
                    <a:solidFill>
                      <a:schemeClr val="tx1"/>
                    </a:solidFill>
                    <a:latin typeface="Times New Roman" panose="02020603050405020304" pitchFamily="18" charset="0"/>
                    <a:cs typeface="Times New Roman" panose="02020603050405020304" pitchFamily="18" charset="0"/>
                  </a:rPr>
                  <a:t>, </a:t>
                </a:r>
                <a14:m>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𝑉</m:t>
                        </m:r>
                      </m:e>
                      <m:sub>
                        <m:r>
                          <m:rPr>
                            <m:sty m:val="p"/>
                          </m:rPr>
                          <a:rPr lang="en-US" sz="2400" b="0" i="0" smtClean="0">
                            <a:solidFill>
                              <a:schemeClr val="tx1"/>
                            </a:solidFill>
                            <a:latin typeface="Cambria Math" panose="02040503050406030204" pitchFamily="18" charset="0"/>
                          </a:rPr>
                          <m:t>I</m:t>
                        </m:r>
                      </m:sub>
                    </m:sSub>
                    <m:r>
                      <a:rPr lang="en-US" sz="2400" i="1" smtClean="0">
                        <a:solidFill>
                          <a:schemeClr val="tx1"/>
                        </a:solidFill>
                        <a:latin typeface="Cambria Math" panose="02040503050406030204" pitchFamily="18" charset="0"/>
                        <a:ea typeface="Cambria Math" panose="02040503050406030204" pitchFamily="18" charset="0"/>
                      </a:rPr>
                      <m:t>≪</m:t>
                    </m:r>
                    <m:sSub>
                      <m:sSubPr>
                        <m:ctrlPr>
                          <a:rPr lang="en-US" sz="2400" i="1" smtClean="0">
                            <a:solidFill>
                              <a:schemeClr val="tx1"/>
                            </a:solidFill>
                            <a:latin typeface="Cambria Math" panose="02040503050406030204" pitchFamily="18" charset="0"/>
                            <a:ea typeface="Cambria Math" panose="02040503050406030204" pitchFamily="18" charset="0"/>
                          </a:rPr>
                        </m:ctrlPr>
                      </m:sSubPr>
                      <m:e>
                        <m:r>
                          <a:rPr lang="en-US" sz="2400" b="0" i="1" smtClean="0">
                            <a:solidFill>
                              <a:schemeClr val="tx1"/>
                            </a:solidFill>
                            <a:latin typeface="Cambria Math" panose="02040503050406030204" pitchFamily="18" charset="0"/>
                            <a:ea typeface="Cambria Math" panose="02040503050406030204" pitchFamily="18" charset="0"/>
                          </a:rPr>
                          <m:t>𝑉</m:t>
                        </m:r>
                      </m:e>
                      <m:sub>
                        <m:r>
                          <a:rPr lang="en-US" sz="2400" b="0" i="1" smtClean="0">
                            <a:solidFill>
                              <a:schemeClr val="tx1"/>
                            </a:solidFill>
                            <a:latin typeface="Cambria Math" panose="02040503050406030204" pitchFamily="18" charset="0"/>
                            <a:ea typeface="Cambria Math" panose="02040503050406030204" pitchFamily="18" charset="0"/>
                          </a:rPr>
                          <m:t>𝐶</m:t>
                        </m:r>
                      </m:sub>
                    </m:sSub>
                  </m:oMath>
                </a14:m>
                <a:r>
                  <a:rPr lang="en-US" sz="2400" dirty="0">
                    <a:solidFill>
                      <a:schemeClr val="tx1"/>
                    </a:solidFill>
                    <a:latin typeface="Times New Roman" panose="02020603050405020304" pitchFamily="18" charset="0"/>
                    <a:cs typeface="Times New Roman" panose="02020603050405020304" pitchFamily="18" charset="0"/>
                  </a:rPr>
                  <a:t>, </a:t>
                </a:r>
                <a14:m>
                  <m:oMath xmlns:m="http://schemas.openxmlformats.org/officeDocument/2006/math">
                    <m:r>
                      <a:rPr lang="en-US" sz="2400" i="1" smtClean="0">
                        <a:solidFill>
                          <a:schemeClr val="tx1"/>
                        </a:solidFill>
                        <a:latin typeface="Cambria Math" panose="02040503050406030204" pitchFamily="18" charset="0"/>
                        <a:ea typeface="Cambria Math" panose="02040503050406030204" pitchFamily="18" charset="0"/>
                      </a:rPr>
                      <m:t>𝜑</m:t>
                    </m:r>
                    <m:r>
                      <a:rPr lang="en-US" sz="2400" i="1" smtClean="0">
                        <a:solidFill>
                          <a:schemeClr val="tx1"/>
                        </a:solidFill>
                        <a:latin typeface="Cambria Math" panose="02040503050406030204" pitchFamily="18" charset="0"/>
                        <a:ea typeface="Cambria Math" panose="02040503050406030204" pitchFamily="18" charset="0"/>
                      </a:rPr>
                      <m:t>∈</m:t>
                    </m:r>
                    <m:d>
                      <m:dPr>
                        <m:begChr m:val="["/>
                        <m:endChr m:val="]"/>
                        <m:ctrlPr>
                          <a:rPr lang="en-US" sz="2400" b="0" i="1" smtClean="0">
                            <a:solidFill>
                              <a:schemeClr val="tx1"/>
                            </a:solidFill>
                            <a:latin typeface="Cambria Math" panose="02040503050406030204" pitchFamily="18" charset="0"/>
                            <a:ea typeface="Cambria Math" panose="02040503050406030204" pitchFamily="18" charset="0"/>
                          </a:rPr>
                        </m:ctrlPr>
                      </m:dPr>
                      <m:e>
                        <m:r>
                          <a:rPr lang="en-US" sz="2400" b="0" i="1" smtClean="0">
                            <a:solidFill>
                              <a:schemeClr val="tx1"/>
                            </a:solidFill>
                            <a:latin typeface="Cambria Math" panose="02040503050406030204" pitchFamily="18" charset="0"/>
                            <a:ea typeface="Cambria Math" panose="02040503050406030204" pitchFamily="18" charset="0"/>
                          </a:rPr>
                          <m:t>−</m:t>
                        </m:r>
                        <m:f>
                          <m:fPr>
                            <m:ctrlPr>
                              <a:rPr lang="en-US" sz="2400" b="0" i="1" smtClean="0">
                                <a:solidFill>
                                  <a:schemeClr val="tx1"/>
                                </a:solidFill>
                                <a:latin typeface="Cambria Math" panose="02040503050406030204" pitchFamily="18" charset="0"/>
                                <a:ea typeface="Cambria Math" panose="02040503050406030204" pitchFamily="18" charset="0"/>
                              </a:rPr>
                            </m:ctrlPr>
                          </m:fPr>
                          <m:num>
                            <m:r>
                              <a:rPr lang="en-US" sz="2400" b="0" i="1" smtClean="0">
                                <a:solidFill>
                                  <a:schemeClr val="tx1"/>
                                </a:solidFill>
                                <a:latin typeface="Cambria Math" panose="02040503050406030204" pitchFamily="18" charset="0"/>
                                <a:ea typeface="Cambria Math" panose="02040503050406030204" pitchFamily="18" charset="0"/>
                              </a:rPr>
                              <m:t>𝜋</m:t>
                            </m:r>
                          </m:num>
                          <m:den>
                            <m:r>
                              <a:rPr lang="en-US" sz="2400" b="0" i="1" smtClean="0">
                                <a:solidFill>
                                  <a:schemeClr val="tx1"/>
                                </a:solidFill>
                                <a:latin typeface="Cambria Math" panose="02040503050406030204" pitchFamily="18" charset="0"/>
                                <a:ea typeface="Cambria Math" panose="02040503050406030204" pitchFamily="18" charset="0"/>
                              </a:rPr>
                              <m:t>2</m:t>
                            </m:r>
                          </m:den>
                        </m:f>
                        <m:r>
                          <a:rPr lang="en-US" sz="2400" b="0" i="1" smtClean="0">
                            <a:solidFill>
                              <a:schemeClr val="tx1"/>
                            </a:solidFill>
                            <a:latin typeface="Cambria Math" panose="02040503050406030204" pitchFamily="18" charset="0"/>
                            <a:ea typeface="Cambria Math" panose="02040503050406030204" pitchFamily="18" charset="0"/>
                          </a:rPr>
                          <m:t>,0</m:t>
                        </m:r>
                      </m:e>
                    </m:d>
                    <m:r>
                      <a:rPr lang="ru-RU" sz="2400" b="0" i="1" smtClean="0">
                        <a:solidFill>
                          <a:schemeClr val="tx1"/>
                        </a:solidFill>
                        <a:latin typeface="Cambria Math" panose="02040503050406030204" pitchFamily="18" charset="0"/>
                        <a:ea typeface="Cambria Math" panose="02040503050406030204" pitchFamily="18" charset="0"/>
                      </a:rPr>
                      <m:t>(22)</m:t>
                    </m:r>
                  </m:oMath>
                </a14:m>
                <a:r>
                  <a:rPr lang="ru-RU" sz="2400" dirty="0">
                    <a:solidFill>
                      <a:schemeClr val="tx1"/>
                    </a:solidFill>
                    <a:latin typeface="Times New Roman" panose="02020603050405020304" pitchFamily="18" charset="0"/>
                    <a:cs typeface="Times New Roman" panose="02020603050405020304" pitchFamily="18" charset="0"/>
                  </a:rPr>
                  <a:t>,</a:t>
                </a:r>
                <a:endParaRPr lang="en-US" sz="2400" dirty="0">
                  <a:solidFill>
                    <a:schemeClr val="tx1"/>
                  </a:solidFill>
                  <a:latin typeface="Times New Roman" panose="02020603050405020304" pitchFamily="18" charset="0"/>
                  <a:cs typeface="Times New Roman" panose="02020603050405020304" pitchFamily="18" charset="0"/>
                </a:endParaRPr>
              </a:p>
              <a:p>
                <a14:m>
                  <m:oMath xmlns:m="http://schemas.openxmlformats.org/officeDocument/2006/math">
                    <m:r>
                      <a:rPr lang="en-US" sz="2400" b="0" i="1" smtClean="0">
                        <a:solidFill>
                          <a:schemeClr val="tx1"/>
                        </a:solidFill>
                        <a:latin typeface="Cambria Math" panose="02040503050406030204" pitchFamily="18" charset="0"/>
                      </a:rPr>
                      <m:t>𝑑𝑁</m:t>
                    </m:r>
                    <m:r>
                      <a:rPr lang="en-US" sz="2400" b="0" i="1" smtClean="0">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𝑑𝑛</m:t>
                    </m:r>
                    <m:d>
                      <m:dPr>
                        <m:ctrlPr>
                          <a:rPr lang="en-US" sz="2400" b="0" i="1" smtClean="0">
                            <a:solidFill>
                              <a:schemeClr val="tx1"/>
                            </a:solidFill>
                            <a:latin typeface="Cambria Math" panose="02040503050406030204" pitchFamily="18" charset="0"/>
                          </a:rPr>
                        </m:ctrlPr>
                      </m:dPr>
                      <m:e>
                        <m:r>
                          <a:rPr lang="en-US" sz="2400" b="0" i="1" smtClean="0">
                            <a:solidFill>
                              <a:schemeClr val="tx1"/>
                            </a:solidFill>
                            <a:latin typeface="Cambria Math" panose="02040503050406030204" pitchFamily="18" charset="0"/>
                          </a:rPr>
                          <m:t>𝜓</m:t>
                        </m:r>
                        <m:r>
                          <a:rPr lang="en-US" sz="2400" b="0" i="1" smtClean="0">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𝜑</m:t>
                        </m:r>
                      </m:e>
                    </m:d>
                    <m:sSub>
                      <m:sSubPr>
                        <m:ctrlPr>
                          <a:rPr lang="ru-RU"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𝑉</m:t>
                        </m:r>
                      </m:e>
                      <m:sub>
                        <m:r>
                          <a:rPr lang="en-US" sz="2400" b="0" i="1" smtClean="0">
                            <a:solidFill>
                              <a:schemeClr val="tx1"/>
                            </a:solidFill>
                            <a:latin typeface="Cambria Math" panose="02040503050406030204" pitchFamily="18" charset="0"/>
                          </a:rPr>
                          <m:t>𝐶</m:t>
                        </m:r>
                      </m:sub>
                    </m:sSub>
                    <m:func>
                      <m:funcPr>
                        <m:ctrlPr>
                          <a:rPr lang="en-US" sz="2400" b="0" i="1" smtClean="0">
                            <a:solidFill>
                              <a:schemeClr val="tx1"/>
                            </a:solidFill>
                            <a:latin typeface="Cambria Math" panose="02040503050406030204" pitchFamily="18" charset="0"/>
                          </a:rPr>
                        </m:ctrlPr>
                      </m:funcPr>
                      <m:fName>
                        <m:r>
                          <m:rPr>
                            <m:sty m:val="p"/>
                          </m:rPr>
                          <a:rPr lang="en-US" sz="2400" b="0" i="0" smtClean="0">
                            <a:solidFill>
                              <a:schemeClr val="tx1"/>
                            </a:solidFill>
                            <a:latin typeface="Cambria Math" panose="02040503050406030204" pitchFamily="18" charset="0"/>
                          </a:rPr>
                          <m:t>sin</m:t>
                        </m:r>
                      </m:fName>
                      <m:e>
                        <m:d>
                          <m:dPr>
                            <m:ctrlPr>
                              <a:rPr lang="en-US" sz="2400" b="0" i="1" smtClean="0">
                                <a:solidFill>
                                  <a:schemeClr val="tx1"/>
                                </a:solidFill>
                                <a:latin typeface="Cambria Math" panose="02040503050406030204" pitchFamily="18" charset="0"/>
                              </a:rPr>
                            </m:ctrlPr>
                          </m:dPr>
                          <m:e>
                            <m:r>
                              <a:rPr lang="en-US" sz="2400" b="0" i="1" smtClean="0">
                                <a:solidFill>
                                  <a:schemeClr val="tx1"/>
                                </a:solidFill>
                                <a:latin typeface="Cambria Math" panose="02040503050406030204" pitchFamily="18" charset="0"/>
                                <a:ea typeface="Cambria Math" panose="02040503050406030204" pitchFamily="18" charset="0"/>
                              </a:rPr>
                              <m:t>𝜑</m:t>
                            </m:r>
                          </m:e>
                        </m:d>
                      </m:e>
                    </m:func>
                    <m:r>
                      <a:rPr lang="en-US" sz="2400" b="0" i="1" smtClean="0">
                        <a:solidFill>
                          <a:schemeClr val="tx1"/>
                        </a:solidFill>
                        <a:latin typeface="Cambria Math" panose="02040503050406030204" pitchFamily="18" charset="0"/>
                      </a:rPr>
                      <m:t>𝑑𝑆𝑑𝑡</m:t>
                    </m:r>
                    <m:r>
                      <a:rPr lang="en-US" sz="2400" b="0" i="1" smtClean="0">
                        <a:solidFill>
                          <a:schemeClr val="tx1"/>
                        </a:solidFill>
                        <a:latin typeface="Cambria Math" panose="02040503050406030204" pitchFamily="18" charset="0"/>
                      </a:rPr>
                      <m:t> </m:t>
                    </m:r>
                    <m:d>
                      <m:dPr>
                        <m:ctrlPr>
                          <a:rPr lang="en-US" sz="2400" b="0" i="1" smtClean="0">
                            <a:solidFill>
                              <a:schemeClr val="tx1"/>
                            </a:solidFill>
                            <a:latin typeface="Cambria Math" panose="02040503050406030204" pitchFamily="18" charset="0"/>
                          </a:rPr>
                        </m:ctrlPr>
                      </m:dPr>
                      <m:e>
                        <m:r>
                          <a:rPr lang="en-US" sz="2400" b="0" i="1" smtClean="0">
                            <a:solidFill>
                              <a:schemeClr val="tx1"/>
                            </a:solidFill>
                            <a:latin typeface="Cambria Math" panose="02040503050406030204" pitchFamily="18" charset="0"/>
                          </a:rPr>
                          <m:t>23</m:t>
                        </m:r>
                      </m:e>
                    </m:d>
                    <m:r>
                      <a:rPr lang="ru-RU" sz="2400" b="0" i="1" smtClean="0">
                        <a:solidFill>
                          <a:schemeClr val="tx1"/>
                        </a:solidFill>
                        <a:latin typeface="Cambria Math" panose="02040503050406030204" pitchFamily="18" charset="0"/>
                      </a:rPr>
                      <m:t>−</m:t>
                    </m:r>
                  </m:oMath>
                </a14:m>
                <a:r>
                  <a:rPr lang="en-US" sz="2400" dirty="0">
                    <a:solidFill>
                      <a:schemeClr val="tx1"/>
                    </a:solidFill>
                    <a:latin typeface="Times New Roman" panose="02020603050405020304" pitchFamily="18" charset="0"/>
                    <a:cs typeface="Times New Roman" panose="02020603050405020304" pitchFamily="18" charset="0"/>
                  </a:rPr>
                  <a:t>electron flux from the positively charged surface side,</a:t>
                </a:r>
                <a:endParaRPr lang="ru-RU" sz="2400" dirty="0">
                  <a:solidFill>
                    <a:schemeClr val="tx1"/>
                  </a:solidFill>
                  <a:latin typeface="Times New Roman" panose="02020603050405020304" pitchFamily="18" charset="0"/>
                  <a:cs typeface="Times New Roman" panose="02020603050405020304" pitchFamily="18" charset="0"/>
                </a:endParaRPr>
              </a:p>
              <a:p>
                <a14:m>
                  <m:oMath xmlns:m="http://schemas.openxmlformats.org/officeDocument/2006/math">
                    <m:r>
                      <a:rPr lang="en-US" sz="2400" b="0" i="1" smtClean="0">
                        <a:solidFill>
                          <a:schemeClr val="tx1"/>
                        </a:solidFill>
                        <a:latin typeface="Cambria Math" panose="02040503050406030204" pitchFamily="18" charset="0"/>
                      </a:rPr>
                      <m:t>𝑑𝐽</m:t>
                    </m:r>
                    <m:r>
                      <a:rPr lang="en-US" sz="2400" b="0" i="1" smtClean="0">
                        <a:solidFill>
                          <a:schemeClr val="tx1"/>
                        </a:solidFill>
                        <a:latin typeface="Cambria Math" panose="02040503050406030204" pitchFamily="18" charset="0"/>
                      </a:rPr>
                      <m:t>=</m:t>
                    </m:r>
                    <m:f>
                      <m:fPr>
                        <m:ctrlPr>
                          <a:rPr lang="ru-RU" sz="2400" b="0" i="1" smtClean="0">
                            <a:solidFill>
                              <a:schemeClr val="tx1"/>
                            </a:solidFill>
                            <a:latin typeface="Cambria Math" panose="02040503050406030204" pitchFamily="18" charset="0"/>
                          </a:rPr>
                        </m:ctrlPr>
                      </m:fPr>
                      <m:num>
                        <m:r>
                          <a:rPr lang="en-US" sz="2400" b="0" i="1" smtClean="0">
                            <a:solidFill>
                              <a:schemeClr val="tx1"/>
                            </a:solidFill>
                            <a:latin typeface="Cambria Math" panose="02040503050406030204" pitchFamily="18" charset="0"/>
                          </a:rPr>
                          <m:t>𝑒𝑑𝑁</m:t>
                        </m:r>
                      </m:num>
                      <m:den>
                        <m:r>
                          <a:rPr lang="en-US" sz="2400" b="0" i="1" smtClean="0">
                            <a:solidFill>
                              <a:schemeClr val="tx1"/>
                            </a:solidFill>
                            <a:latin typeface="Cambria Math" panose="02040503050406030204" pitchFamily="18" charset="0"/>
                          </a:rPr>
                          <m:t>𝑑𝑆𝑑𝑇</m:t>
                        </m:r>
                      </m:den>
                    </m:f>
                    <m:r>
                      <a:rPr lang="en-US" sz="2400" b="0" i="1" smtClean="0">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𝑑𝑛</m:t>
                    </m:r>
                    <m:d>
                      <m:dPr>
                        <m:ctrlPr>
                          <a:rPr lang="en-US" sz="2400" b="0" i="1" smtClean="0">
                            <a:solidFill>
                              <a:schemeClr val="tx1"/>
                            </a:solidFill>
                            <a:latin typeface="Cambria Math" panose="02040503050406030204" pitchFamily="18" charset="0"/>
                          </a:rPr>
                        </m:ctrlPr>
                      </m:dPr>
                      <m:e>
                        <m:r>
                          <a:rPr lang="en-US" sz="2400" b="0" i="1" smtClean="0">
                            <a:solidFill>
                              <a:schemeClr val="tx1"/>
                            </a:solidFill>
                            <a:latin typeface="Cambria Math" panose="02040503050406030204" pitchFamily="18" charset="0"/>
                          </a:rPr>
                          <m:t>𝜓</m:t>
                        </m:r>
                        <m:r>
                          <a:rPr lang="en-US" sz="2400" b="0" i="1" smtClean="0">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𝜑</m:t>
                        </m:r>
                      </m:e>
                    </m:d>
                    <m:r>
                      <a:rPr lang="en-US" sz="2400" b="0" i="1" smtClean="0">
                        <a:solidFill>
                          <a:schemeClr val="tx1"/>
                        </a:solidFill>
                        <a:latin typeface="Cambria Math" panose="02040503050406030204" pitchFamily="18" charset="0"/>
                      </a:rPr>
                      <m:t>𝑒</m:t>
                    </m:r>
                    <m:sSub>
                      <m:sSubPr>
                        <m:ctrlPr>
                          <a:rPr lang="ru-RU"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𝑉</m:t>
                        </m:r>
                      </m:e>
                      <m:sub>
                        <m:r>
                          <m:rPr>
                            <m:sty m:val="p"/>
                          </m:rPr>
                          <a:rPr lang="en-US" sz="2400" b="0" i="0" smtClean="0">
                            <a:solidFill>
                              <a:schemeClr val="tx1"/>
                            </a:solidFill>
                            <a:latin typeface="Cambria Math" panose="02040503050406030204" pitchFamily="18" charset="0"/>
                          </a:rPr>
                          <m:t>C</m:t>
                        </m:r>
                      </m:sub>
                    </m:sSub>
                    <m:r>
                      <m:rPr>
                        <m:sty m:val="p"/>
                      </m:rPr>
                      <a:rPr lang="en-US" sz="2400" b="0" i="0" smtClean="0">
                        <a:solidFill>
                          <a:schemeClr val="tx1"/>
                        </a:solidFill>
                        <a:latin typeface="Cambria Math" panose="02040503050406030204" pitchFamily="18" charset="0"/>
                      </a:rPr>
                      <m:t>sin</m:t>
                    </m:r>
                    <m:r>
                      <a:rPr lang="en-US" sz="2400" b="0" i="1" smtClean="0">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𝜑</m:t>
                    </m:r>
                    <m:r>
                      <a:rPr lang="en-US" sz="2400" b="0" i="1" smtClean="0">
                        <a:solidFill>
                          <a:schemeClr val="tx1"/>
                        </a:solidFill>
                        <a:latin typeface="Cambria Math" panose="02040503050406030204" pitchFamily="18" charset="0"/>
                      </a:rPr>
                      <m:t>)</m:t>
                    </m:r>
                  </m:oMath>
                </a14:m>
                <a:r>
                  <a:rPr lang="en-US" sz="2400" dirty="0">
                    <a:solidFill>
                      <a:schemeClr val="tx1"/>
                    </a:solidFill>
                    <a:latin typeface="Times New Roman" panose="02020603050405020304" pitchFamily="18" charset="0"/>
                    <a:cs typeface="Times New Roman" panose="02020603050405020304" pitchFamily="18" charset="0"/>
                  </a:rPr>
                  <a:t>,</a:t>
                </a:r>
              </a:p>
              <a:p>
                <a:r>
                  <a:rPr lang="en-US" sz="2400" dirty="0">
                    <a:solidFill>
                      <a:schemeClr val="tx1"/>
                    </a:solidFill>
                    <a:latin typeface="Times New Roman" panose="02020603050405020304" pitchFamily="18" charset="0"/>
                    <a:cs typeface="Times New Roman" panose="02020603050405020304" pitchFamily="18" charset="0"/>
                  </a:rPr>
                  <a:t> </a:t>
                </a:r>
                <a14:m>
                  <m:oMath xmlns:m="http://schemas.openxmlformats.org/officeDocument/2006/math">
                    <m:r>
                      <a:rPr lang="en-US" sz="2400" b="0" i="1" dirty="0" smtClean="0">
                        <a:solidFill>
                          <a:schemeClr val="tx1"/>
                        </a:solidFill>
                        <a:latin typeface="Cambria Math" panose="02040503050406030204" pitchFamily="18" charset="0"/>
                      </a:rPr>
                      <m:t>𝐽</m:t>
                    </m:r>
                    <m:r>
                      <a:rPr lang="en-US" sz="2400" b="0" i="1" dirty="0" smtClean="0">
                        <a:solidFill>
                          <a:schemeClr val="tx1"/>
                        </a:solidFill>
                        <a:latin typeface="Cambria Math" panose="02040503050406030204" pitchFamily="18" charset="0"/>
                      </a:rPr>
                      <m:t>=</m:t>
                    </m:r>
                    <m:nary>
                      <m:naryPr>
                        <m:limLoc m:val="undOvr"/>
                        <m:ctrlPr>
                          <a:rPr lang="ru-RU" sz="2400" b="0" i="1" dirty="0" smtClean="0">
                            <a:solidFill>
                              <a:schemeClr val="tx1"/>
                            </a:solidFill>
                            <a:latin typeface="Cambria Math" panose="02040503050406030204" pitchFamily="18" charset="0"/>
                          </a:rPr>
                        </m:ctrlPr>
                      </m:naryPr>
                      <m:sub>
                        <m:r>
                          <m:rPr>
                            <m:brk m:alnAt="24"/>
                          </m:rPr>
                          <a:rPr lang="en-US" sz="2400" b="0" i="1" dirty="0" smtClean="0">
                            <a:solidFill>
                              <a:schemeClr val="tx1"/>
                            </a:solidFill>
                            <a:latin typeface="Cambria Math" panose="02040503050406030204" pitchFamily="18" charset="0"/>
                          </a:rPr>
                          <m:t>0</m:t>
                        </m:r>
                      </m:sub>
                      <m:sup>
                        <m:r>
                          <a:rPr lang="en-US" sz="2400" b="0" i="1" dirty="0" smtClean="0">
                            <a:solidFill>
                              <a:schemeClr val="tx1"/>
                            </a:solidFill>
                            <a:latin typeface="Cambria Math" panose="02040503050406030204" pitchFamily="18" charset="0"/>
                          </a:rPr>
                          <m:t>2</m:t>
                        </m:r>
                        <m:r>
                          <a:rPr lang="en-US" sz="2400" b="0" i="1" dirty="0" smtClean="0">
                            <a:solidFill>
                              <a:schemeClr val="tx1"/>
                            </a:solidFill>
                            <a:latin typeface="Cambria Math" panose="02040503050406030204" pitchFamily="18" charset="0"/>
                            <a:ea typeface="Cambria Math" panose="02040503050406030204" pitchFamily="18" charset="0"/>
                          </a:rPr>
                          <m:t>𝜋</m:t>
                        </m:r>
                      </m:sup>
                      <m:e>
                        <m:nary>
                          <m:naryPr>
                            <m:ctrlPr>
                              <a:rPr lang="ru-RU" sz="2400" b="0" i="1" dirty="0" smtClean="0">
                                <a:solidFill>
                                  <a:schemeClr val="tx1"/>
                                </a:solidFill>
                                <a:latin typeface="Cambria Math" panose="02040503050406030204" pitchFamily="18" charset="0"/>
                              </a:rPr>
                            </m:ctrlPr>
                          </m:naryPr>
                          <m:sub>
                            <m:r>
                              <m:rPr>
                                <m:brk m:alnAt="23"/>
                              </m:rPr>
                              <a:rPr lang="en-US" sz="2400" b="0" i="1" dirty="0" smtClean="0">
                                <a:solidFill>
                                  <a:schemeClr val="tx1"/>
                                </a:solidFill>
                                <a:latin typeface="Cambria Math" panose="02040503050406030204" pitchFamily="18" charset="0"/>
                              </a:rPr>
                              <m:t>−</m:t>
                            </m:r>
                            <m:f>
                              <m:fPr>
                                <m:ctrlPr>
                                  <a:rPr lang="ru-RU" sz="2400" b="0" i="1" dirty="0" smtClean="0">
                                    <a:solidFill>
                                      <a:schemeClr val="tx1"/>
                                    </a:solidFill>
                                    <a:latin typeface="Cambria Math" panose="02040503050406030204" pitchFamily="18" charset="0"/>
                                  </a:rPr>
                                </m:ctrlPr>
                              </m:fPr>
                              <m:num>
                                <m:r>
                                  <a:rPr lang="ru-RU" sz="2400" b="0" i="1" dirty="0" smtClean="0">
                                    <a:solidFill>
                                      <a:schemeClr val="tx1"/>
                                    </a:solidFill>
                                    <a:latin typeface="Cambria Math" panose="02040503050406030204" pitchFamily="18" charset="0"/>
                                    <a:ea typeface="Cambria Math" panose="02040503050406030204" pitchFamily="18" charset="0"/>
                                  </a:rPr>
                                  <m:t>𝜋</m:t>
                                </m:r>
                              </m:num>
                              <m:den>
                                <m:r>
                                  <a:rPr lang="en-US" sz="2400" b="0" i="1" dirty="0" smtClean="0">
                                    <a:solidFill>
                                      <a:schemeClr val="tx1"/>
                                    </a:solidFill>
                                    <a:latin typeface="Cambria Math" panose="02040503050406030204" pitchFamily="18" charset="0"/>
                                  </a:rPr>
                                  <m:t>2</m:t>
                                </m:r>
                              </m:den>
                            </m:f>
                          </m:sub>
                          <m:sup>
                            <m:r>
                              <a:rPr lang="en-US" sz="2400" b="0" i="1" dirty="0" smtClean="0">
                                <a:solidFill>
                                  <a:schemeClr val="tx1"/>
                                </a:solidFill>
                                <a:latin typeface="Cambria Math" panose="02040503050406030204" pitchFamily="18" charset="0"/>
                              </a:rPr>
                              <m:t>0</m:t>
                            </m:r>
                          </m:sup>
                          <m:e>
                            <m:r>
                              <a:rPr lang="en-US" sz="2400" b="0" i="1" dirty="0" smtClean="0">
                                <a:solidFill>
                                  <a:schemeClr val="tx1"/>
                                </a:solidFill>
                                <a:latin typeface="Cambria Math" panose="02040503050406030204" pitchFamily="18" charset="0"/>
                              </a:rPr>
                              <m:t>𝑑𝐽</m:t>
                            </m:r>
                            <m:r>
                              <a:rPr lang="en-US" sz="2400" b="0" i="1" dirty="0" smtClean="0">
                                <a:solidFill>
                                  <a:schemeClr val="tx1"/>
                                </a:solidFill>
                                <a:latin typeface="Cambria Math" panose="02040503050406030204" pitchFamily="18" charset="0"/>
                              </a:rPr>
                              <m:t>=</m:t>
                            </m:r>
                            <m:f>
                              <m:fPr>
                                <m:ctrlPr>
                                  <a:rPr lang="ru-RU" sz="2400" b="0" i="1" dirty="0" smtClean="0">
                                    <a:solidFill>
                                      <a:schemeClr val="tx1"/>
                                    </a:solidFill>
                                    <a:latin typeface="Cambria Math" panose="02040503050406030204" pitchFamily="18" charset="0"/>
                                  </a:rPr>
                                </m:ctrlPr>
                              </m:fPr>
                              <m:num>
                                <m:r>
                                  <a:rPr lang="en-US" sz="2400" b="0" i="1" dirty="0" smtClean="0">
                                    <a:solidFill>
                                      <a:schemeClr val="tx1"/>
                                    </a:solidFill>
                                    <a:latin typeface="Cambria Math" panose="02040503050406030204" pitchFamily="18" charset="0"/>
                                  </a:rPr>
                                  <m:t>1</m:t>
                                </m:r>
                              </m:num>
                              <m:den>
                                <m:r>
                                  <a:rPr lang="en-US" sz="2400" b="0" i="1" dirty="0" smtClean="0">
                                    <a:solidFill>
                                      <a:schemeClr val="tx1"/>
                                    </a:solidFill>
                                    <a:latin typeface="Cambria Math" panose="02040503050406030204" pitchFamily="18" charset="0"/>
                                  </a:rPr>
                                  <m:t>4</m:t>
                                </m:r>
                              </m:den>
                            </m:f>
                            <m:sSub>
                              <m:sSubPr>
                                <m:ctrlPr>
                                  <a:rPr lang="ru-RU" sz="2400" b="0" i="1" dirty="0" smtClean="0">
                                    <a:solidFill>
                                      <a:schemeClr val="tx1"/>
                                    </a:solidFill>
                                    <a:latin typeface="Cambria Math" panose="02040503050406030204" pitchFamily="18" charset="0"/>
                                  </a:rPr>
                                </m:ctrlPr>
                              </m:sSubPr>
                              <m:e>
                                <m:r>
                                  <a:rPr lang="en-US" sz="2400" b="0" i="1" dirty="0" smtClean="0">
                                    <a:solidFill>
                                      <a:schemeClr val="tx1"/>
                                    </a:solidFill>
                                    <a:latin typeface="Cambria Math" panose="02040503050406030204" pitchFamily="18" charset="0"/>
                                  </a:rPr>
                                  <m:t>𝑛</m:t>
                                </m:r>
                              </m:e>
                              <m:sub>
                                <m:r>
                                  <a:rPr lang="en-US" sz="2400" b="0" i="1" dirty="0" smtClean="0">
                                    <a:solidFill>
                                      <a:schemeClr val="tx1"/>
                                    </a:solidFill>
                                    <a:latin typeface="Cambria Math" panose="02040503050406030204" pitchFamily="18" charset="0"/>
                                  </a:rPr>
                                  <m:t>𝑒</m:t>
                                </m:r>
                              </m:sub>
                            </m:sSub>
                            <m:r>
                              <a:rPr lang="en-US" sz="2400" b="0" i="1" dirty="0" smtClean="0">
                                <a:solidFill>
                                  <a:schemeClr val="tx1"/>
                                </a:solidFill>
                                <a:latin typeface="Cambria Math" panose="02040503050406030204" pitchFamily="18" charset="0"/>
                              </a:rPr>
                              <m:t>𝑒</m:t>
                            </m:r>
                            <m:sSub>
                              <m:sSubPr>
                                <m:ctrlPr>
                                  <a:rPr lang="ru-RU" sz="2400" b="0" i="1" dirty="0" smtClean="0">
                                    <a:solidFill>
                                      <a:schemeClr val="tx1"/>
                                    </a:solidFill>
                                    <a:latin typeface="Cambria Math" panose="02040503050406030204" pitchFamily="18" charset="0"/>
                                  </a:rPr>
                                </m:ctrlPr>
                              </m:sSubPr>
                              <m:e>
                                <m:r>
                                  <a:rPr lang="en-US" sz="2400" b="0" i="1" dirty="0" smtClean="0">
                                    <a:solidFill>
                                      <a:schemeClr val="tx1"/>
                                    </a:solidFill>
                                    <a:latin typeface="Cambria Math" panose="02040503050406030204" pitchFamily="18" charset="0"/>
                                  </a:rPr>
                                  <m:t>𝑉</m:t>
                                </m:r>
                              </m:e>
                              <m:sub>
                                <m:r>
                                  <m:rPr>
                                    <m:sty m:val="p"/>
                                  </m:rPr>
                                  <a:rPr lang="en-US" sz="2400" b="0" i="0" dirty="0" smtClean="0">
                                    <a:solidFill>
                                      <a:schemeClr val="tx1"/>
                                    </a:solidFill>
                                    <a:latin typeface="Cambria Math" panose="02040503050406030204" pitchFamily="18" charset="0"/>
                                  </a:rPr>
                                  <m:t>C</m:t>
                                </m:r>
                              </m:sub>
                            </m:sSub>
                          </m:e>
                        </m:nary>
                      </m:e>
                    </m:nary>
                    <m:d>
                      <m:dPr>
                        <m:ctrlPr>
                          <a:rPr lang="en-US" sz="2400" b="0" i="1" dirty="0" smtClean="0">
                            <a:solidFill>
                              <a:schemeClr val="tx1"/>
                            </a:solidFill>
                            <a:latin typeface="Cambria Math" panose="02040503050406030204" pitchFamily="18" charset="0"/>
                          </a:rPr>
                        </m:ctrlPr>
                      </m:dPr>
                      <m:e>
                        <m:r>
                          <a:rPr lang="en-US" sz="2400" b="0" i="1" dirty="0" smtClean="0">
                            <a:solidFill>
                              <a:schemeClr val="tx1"/>
                            </a:solidFill>
                            <a:latin typeface="Cambria Math" panose="02040503050406030204" pitchFamily="18" charset="0"/>
                          </a:rPr>
                          <m:t>2</m:t>
                        </m:r>
                        <m:r>
                          <a:rPr lang="ru-RU" sz="2400" b="0" i="1" dirty="0" smtClean="0">
                            <a:solidFill>
                              <a:schemeClr val="tx1"/>
                            </a:solidFill>
                            <a:latin typeface="Cambria Math" panose="02040503050406030204" pitchFamily="18" charset="0"/>
                          </a:rPr>
                          <m:t>4</m:t>
                        </m:r>
                      </m:e>
                    </m:d>
                  </m:oMath>
                </a14:m>
                <a:r>
                  <a:rPr lang="ru-RU" sz="2400" dirty="0">
                    <a:solidFill>
                      <a:schemeClr val="tx1"/>
                    </a:solidFill>
                    <a:latin typeface="Times New Roman" panose="02020603050405020304" pitchFamily="18" charset="0"/>
                    <a:cs typeface="Times New Roman" panose="02020603050405020304" pitchFamily="18" charset="0"/>
                  </a:rPr>
                  <a:t>,</a:t>
                </a:r>
              </a:p>
              <a:p>
                <a14:m>
                  <m:oMath xmlns:m="http://schemas.openxmlformats.org/officeDocument/2006/math">
                    <m:r>
                      <a:rPr lang="en-US" sz="2400" b="0" i="1" smtClean="0">
                        <a:solidFill>
                          <a:schemeClr val="tx1"/>
                        </a:solidFill>
                        <a:latin typeface="Cambria Math" panose="02040503050406030204" pitchFamily="18" charset="0"/>
                      </a:rPr>
                      <m:t>𝐽</m:t>
                    </m:r>
                    <m:r>
                      <a:rPr lang="en-US" sz="2400" b="0" i="1" smtClean="0">
                        <a:solidFill>
                          <a:schemeClr val="tx1"/>
                        </a:solidFill>
                        <a:latin typeface="Cambria Math" panose="02040503050406030204" pitchFamily="18" charset="0"/>
                      </a:rPr>
                      <m:t>=</m:t>
                    </m:r>
                    <m:nary>
                      <m:naryPr>
                        <m:ctrlPr>
                          <a:rPr lang="ru-RU" sz="2400" b="0" i="1" smtClean="0">
                            <a:solidFill>
                              <a:schemeClr val="tx1"/>
                            </a:solidFill>
                            <a:latin typeface="Cambria Math" panose="02040503050406030204" pitchFamily="18" charset="0"/>
                          </a:rPr>
                        </m:ctrlPr>
                      </m:naryPr>
                      <m:sub>
                        <m:r>
                          <m:rPr>
                            <m:brk m:alnAt="23"/>
                          </m:rPr>
                          <a:rPr lang="en-US" sz="2400" b="0" i="1" smtClean="0">
                            <a:solidFill>
                              <a:schemeClr val="tx1"/>
                            </a:solidFill>
                            <a:latin typeface="Cambria Math" panose="02040503050406030204" pitchFamily="18" charset="0"/>
                          </a:rPr>
                          <m:t>0</m:t>
                        </m:r>
                      </m:sub>
                      <m:sup>
                        <m:r>
                          <a:rPr lang="ru-RU" sz="2400" b="0" i="1" smtClean="0">
                            <a:solidFill>
                              <a:schemeClr val="tx1"/>
                            </a:solidFill>
                            <a:latin typeface="Cambria Math" panose="02040503050406030204" pitchFamily="18" charset="0"/>
                            <a:ea typeface="Cambria Math" panose="02040503050406030204" pitchFamily="18" charset="0"/>
                          </a:rPr>
                          <m:t>∞</m:t>
                        </m:r>
                      </m:sup>
                      <m:e>
                        <m:r>
                          <a:rPr lang="en-US" sz="2400" b="0" i="1" smtClean="0">
                            <a:solidFill>
                              <a:schemeClr val="tx1"/>
                            </a:solidFill>
                            <a:latin typeface="Cambria Math" panose="02040503050406030204" pitchFamily="18" charset="0"/>
                          </a:rPr>
                          <m:t>𝐽</m:t>
                        </m:r>
                        <m:d>
                          <m:dPr>
                            <m:ctrlPr>
                              <a:rPr lang="en-US" sz="2400" b="0" i="1" smtClean="0">
                                <a:solidFill>
                                  <a:schemeClr val="tx1"/>
                                </a:solidFill>
                                <a:latin typeface="Cambria Math" panose="02040503050406030204" pitchFamily="18" charset="0"/>
                              </a:rPr>
                            </m:ctrlPr>
                          </m:dPr>
                          <m:e>
                            <m:sSub>
                              <m:sSubPr>
                                <m:ctrlPr>
                                  <a:rPr lang="en-US"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𝑉</m:t>
                                </m:r>
                              </m:e>
                              <m:sub>
                                <m:r>
                                  <m:rPr>
                                    <m:sty m:val="p"/>
                                  </m:rPr>
                                  <a:rPr lang="en-US" sz="2400" b="0" i="0" smtClean="0">
                                    <a:solidFill>
                                      <a:schemeClr val="tx1"/>
                                    </a:solidFill>
                                    <a:latin typeface="Cambria Math" panose="02040503050406030204" pitchFamily="18" charset="0"/>
                                  </a:rPr>
                                  <m:t>C</m:t>
                                </m:r>
                              </m:sub>
                            </m:sSub>
                          </m:e>
                        </m:d>
                      </m:e>
                    </m:nary>
                    <m:r>
                      <a:rPr lang="en-US" sz="2400" b="0" i="1" smtClean="0">
                        <a:solidFill>
                          <a:schemeClr val="tx1"/>
                        </a:solidFill>
                        <a:latin typeface="Cambria Math" panose="02040503050406030204" pitchFamily="18" charset="0"/>
                      </a:rPr>
                      <m:t>𝑓</m:t>
                    </m:r>
                    <m:d>
                      <m:dPr>
                        <m:ctrlPr>
                          <a:rPr lang="en-US" sz="2400" b="0" i="1" smtClean="0">
                            <a:solidFill>
                              <a:schemeClr val="tx1"/>
                            </a:solidFill>
                            <a:latin typeface="Cambria Math" panose="02040503050406030204" pitchFamily="18" charset="0"/>
                          </a:rPr>
                        </m:ctrlPr>
                      </m:dPr>
                      <m:e>
                        <m:sSub>
                          <m:sSubPr>
                            <m:ctrlPr>
                              <a:rPr lang="en-US"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𝑉</m:t>
                            </m:r>
                          </m:e>
                          <m:sub>
                            <m:r>
                              <m:rPr>
                                <m:sty m:val="p"/>
                              </m:rPr>
                              <a:rPr lang="en-US" sz="2400" b="0" i="0" smtClean="0">
                                <a:solidFill>
                                  <a:schemeClr val="tx1"/>
                                </a:solidFill>
                                <a:latin typeface="Cambria Math" panose="02040503050406030204" pitchFamily="18" charset="0"/>
                              </a:rPr>
                              <m:t>C</m:t>
                            </m:r>
                          </m:sub>
                        </m:sSub>
                      </m:e>
                    </m:d>
                    <m:r>
                      <a:rPr lang="en-US" sz="2400" b="0" i="1" smtClean="0">
                        <a:solidFill>
                          <a:schemeClr val="tx1"/>
                        </a:solidFill>
                        <a:latin typeface="Cambria Math" panose="02040503050406030204" pitchFamily="18" charset="0"/>
                      </a:rPr>
                      <m:t>𝑑</m:t>
                    </m:r>
                    <m:sSub>
                      <m:sSubPr>
                        <m:ctrlPr>
                          <a:rPr lang="ru-RU"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𝑉</m:t>
                        </m:r>
                      </m:e>
                      <m:sub>
                        <m:r>
                          <m:rPr>
                            <m:sty m:val="p"/>
                          </m:rPr>
                          <a:rPr lang="en-US" sz="2400" b="0" i="0" smtClean="0">
                            <a:solidFill>
                              <a:schemeClr val="tx1"/>
                            </a:solidFill>
                            <a:latin typeface="Cambria Math" panose="02040503050406030204" pitchFamily="18" charset="0"/>
                          </a:rPr>
                          <m:t>C</m:t>
                        </m:r>
                      </m:sub>
                    </m:sSub>
                    <m:r>
                      <a:rPr lang="en-US" sz="2400" b="0" i="1" smtClean="0">
                        <a:solidFill>
                          <a:schemeClr val="tx1"/>
                        </a:solidFill>
                        <a:latin typeface="Cambria Math" panose="02040503050406030204" pitchFamily="18" charset="0"/>
                      </a:rPr>
                      <m:t>=</m:t>
                    </m:r>
                    <m:f>
                      <m:fPr>
                        <m:ctrlPr>
                          <a:rPr lang="ru-RU" sz="2400" b="0" i="1" smtClean="0">
                            <a:solidFill>
                              <a:schemeClr val="tx1"/>
                            </a:solidFill>
                            <a:latin typeface="Cambria Math" panose="02040503050406030204" pitchFamily="18" charset="0"/>
                          </a:rPr>
                        </m:ctrlPr>
                      </m:fPr>
                      <m:num>
                        <m:r>
                          <a:rPr lang="en-US" sz="2400" b="0" i="1" smtClean="0">
                            <a:solidFill>
                              <a:schemeClr val="tx1"/>
                            </a:solidFill>
                            <a:latin typeface="Cambria Math" panose="02040503050406030204" pitchFamily="18" charset="0"/>
                          </a:rPr>
                          <m:t>1</m:t>
                        </m:r>
                      </m:num>
                      <m:den>
                        <m:r>
                          <a:rPr lang="en-US" sz="2400" b="0" i="1" smtClean="0">
                            <a:solidFill>
                              <a:schemeClr val="tx1"/>
                            </a:solidFill>
                            <a:latin typeface="Cambria Math" panose="02040503050406030204" pitchFamily="18" charset="0"/>
                          </a:rPr>
                          <m:t>4</m:t>
                        </m:r>
                      </m:den>
                    </m:f>
                    <m:sSub>
                      <m:sSubPr>
                        <m:ctrlPr>
                          <a:rPr lang="ru-RU"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𝑛</m:t>
                        </m:r>
                      </m:e>
                      <m:sub>
                        <m:r>
                          <a:rPr lang="en-US" sz="2400" b="0" i="1" smtClean="0">
                            <a:solidFill>
                              <a:schemeClr val="tx1"/>
                            </a:solidFill>
                            <a:latin typeface="Cambria Math" panose="02040503050406030204" pitchFamily="18" charset="0"/>
                          </a:rPr>
                          <m:t>𝑒</m:t>
                        </m:r>
                      </m:sub>
                    </m:sSub>
                    <m:r>
                      <a:rPr lang="en-US" sz="2400" b="0" i="1" smtClean="0">
                        <a:solidFill>
                          <a:schemeClr val="tx1"/>
                        </a:solidFill>
                        <a:latin typeface="Cambria Math" panose="02040503050406030204" pitchFamily="18" charset="0"/>
                      </a:rPr>
                      <m:t>𝑒</m:t>
                    </m:r>
                    <m:rad>
                      <m:radPr>
                        <m:degHide m:val="on"/>
                        <m:ctrlPr>
                          <a:rPr lang="ru-RU" sz="2400" b="0" i="1" smtClean="0">
                            <a:solidFill>
                              <a:schemeClr val="tx1"/>
                            </a:solidFill>
                            <a:latin typeface="Cambria Math" panose="02040503050406030204" pitchFamily="18" charset="0"/>
                          </a:rPr>
                        </m:ctrlPr>
                      </m:radPr>
                      <m:deg/>
                      <m:e>
                        <m:f>
                          <m:fPr>
                            <m:ctrlPr>
                              <a:rPr lang="ru-RU" sz="2400" b="0" i="1" smtClean="0">
                                <a:solidFill>
                                  <a:schemeClr val="tx1"/>
                                </a:solidFill>
                                <a:latin typeface="Cambria Math" panose="02040503050406030204" pitchFamily="18" charset="0"/>
                              </a:rPr>
                            </m:ctrlPr>
                          </m:fPr>
                          <m:num>
                            <m:r>
                              <a:rPr lang="en-US" sz="2400" b="0" i="1" smtClean="0">
                                <a:solidFill>
                                  <a:schemeClr val="tx1"/>
                                </a:solidFill>
                                <a:latin typeface="Cambria Math" panose="02040503050406030204" pitchFamily="18" charset="0"/>
                              </a:rPr>
                              <m:t>8</m:t>
                            </m:r>
                            <m:r>
                              <a:rPr lang="en-US" sz="2400" b="0" i="1" smtClean="0">
                                <a:solidFill>
                                  <a:schemeClr val="tx1"/>
                                </a:solidFill>
                                <a:latin typeface="Cambria Math" panose="02040503050406030204" pitchFamily="18" charset="0"/>
                              </a:rPr>
                              <m:t>𝑘𝑇</m:t>
                            </m:r>
                          </m:num>
                          <m:den>
                            <m:r>
                              <a:rPr lang="ru-RU" sz="2400" b="0" i="1" smtClean="0">
                                <a:solidFill>
                                  <a:schemeClr val="tx1"/>
                                </a:solidFill>
                                <a:latin typeface="Cambria Math" panose="02040503050406030204" pitchFamily="18" charset="0"/>
                                <a:ea typeface="Cambria Math" panose="02040503050406030204" pitchFamily="18" charset="0"/>
                              </a:rPr>
                              <m:t>𝜋</m:t>
                            </m:r>
                            <m:sSub>
                              <m:sSubPr>
                                <m:ctrlPr>
                                  <a:rPr lang="ru-RU" sz="2400" b="0" i="1" smtClean="0">
                                    <a:solidFill>
                                      <a:schemeClr val="tx1"/>
                                    </a:solidFill>
                                    <a:latin typeface="Cambria Math" panose="02040503050406030204" pitchFamily="18" charset="0"/>
                                    <a:ea typeface="Cambria Math" panose="02040503050406030204" pitchFamily="18" charset="0"/>
                                  </a:rPr>
                                </m:ctrlPr>
                              </m:sSubPr>
                              <m:e>
                                <m:r>
                                  <a:rPr lang="en-US" sz="2400" b="0" i="1" smtClean="0">
                                    <a:solidFill>
                                      <a:schemeClr val="tx1"/>
                                    </a:solidFill>
                                    <a:latin typeface="Cambria Math" panose="02040503050406030204" pitchFamily="18" charset="0"/>
                                    <a:ea typeface="Cambria Math" panose="02040503050406030204" pitchFamily="18" charset="0"/>
                                  </a:rPr>
                                  <m:t>𝑚</m:t>
                                </m:r>
                              </m:e>
                              <m:sub>
                                <m:r>
                                  <a:rPr lang="en-US" sz="2400" b="0" i="1" smtClean="0">
                                    <a:solidFill>
                                      <a:schemeClr val="tx1"/>
                                    </a:solidFill>
                                    <a:latin typeface="Cambria Math" panose="02040503050406030204" pitchFamily="18" charset="0"/>
                                    <a:ea typeface="Cambria Math" panose="02040503050406030204" pitchFamily="18" charset="0"/>
                                  </a:rPr>
                                  <m:t>𝑒</m:t>
                                </m:r>
                              </m:sub>
                            </m:sSub>
                          </m:den>
                        </m:f>
                      </m:e>
                    </m:rad>
                    <m:d>
                      <m:dPr>
                        <m:ctrlPr>
                          <a:rPr lang="en-US" sz="2400" b="0" i="1" smtClean="0">
                            <a:solidFill>
                              <a:schemeClr val="tx1"/>
                            </a:solidFill>
                            <a:latin typeface="Cambria Math" panose="02040503050406030204" pitchFamily="18" charset="0"/>
                          </a:rPr>
                        </m:ctrlPr>
                      </m:dPr>
                      <m:e>
                        <m:r>
                          <a:rPr lang="en-US" sz="2400" b="0" i="1" smtClean="0">
                            <a:solidFill>
                              <a:schemeClr val="tx1"/>
                            </a:solidFill>
                            <a:latin typeface="Cambria Math" panose="02040503050406030204" pitchFamily="18" charset="0"/>
                          </a:rPr>
                          <m:t>25</m:t>
                        </m:r>
                      </m:e>
                    </m:d>
                    <m:r>
                      <a:rPr lang="en-US" sz="2400" b="0" i="1" smtClean="0">
                        <a:solidFill>
                          <a:schemeClr val="tx1"/>
                        </a:solidFill>
                        <a:latin typeface="Cambria Math" panose="02040503050406030204" pitchFamily="18" charset="0"/>
                      </a:rPr>
                      <m:t>−</m:t>
                    </m:r>
                  </m:oMath>
                </a14:m>
                <a:r>
                  <a:rPr lang="en-US" sz="2400" dirty="0">
                    <a:solidFill>
                      <a:schemeClr val="tx1"/>
                    </a:solidFill>
                    <a:latin typeface="Times New Roman" panose="02020603050405020304" pitchFamily="18" charset="0"/>
                    <a:cs typeface="Times New Roman" panose="02020603050405020304" pitchFamily="18" charset="0"/>
                  </a:rPr>
                  <a:t> total leakage current density from the positively charged surface side.</a:t>
                </a:r>
                <a:endParaRPr lang="ru-RU" sz="2400" dirty="0">
                  <a:solidFill>
                    <a:schemeClr val="tx1"/>
                  </a:solidFill>
                  <a:latin typeface="Times New Roman" panose="02020603050405020304" pitchFamily="18" charset="0"/>
                  <a:cs typeface="Times New Roman" panose="02020603050405020304" pitchFamily="18" charset="0"/>
                </a:endParaRPr>
              </a:p>
              <a:p>
                <a14:m>
                  <m:oMath xmlns:m="http://schemas.openxmlformats.org/officeDocument/2006/math">
                    <m:r>
                      <a:rPr lang="en-US" sz="2400" b="0" i="1" smtClean="0">
                        <a:solidFill>
                          <a:schemeClr val="tx1"/>
                        </a:solidFill>
                        <a:latin typeface="Cambria Math" panose="02040503050406030204" pitchFamily="18" charset="0"/>
                      </a:rPr>
                      <m:t>𝐽</m:t>
                    </m:r>
                    <m:r>
                      <a:rPr lang="en-US" sz="2400" b="0" i="1" smtClean="0">
                        <a:solidFill>
                          <a:schemeClr val="tx1"/>
                        </a:solidFill>
                        <a:latin typeface="Cambria Math" panose="02040503050406030204" pitchFamily="18" charset="0"/>
                      </a:rPr>
                      <m:t>=</m:t>
                    </m:r>
                    <m:f>
                      <m:fPr>
                        <m:ctrlPr>
                          <a:rPr lang="ru-RU" sz="2400" b="0" i="1" smtClean="0">
                            <a:solidFill>
                              <a:schemeClr val="tx1"/>
                            </a:solidFill>
                            <a:latin typeface="Cambria Math" panose="02040503050406030204" pitchFamily="18" charset="0"/>
                          </a:rPr>
                        </m:ctrlPr>
                      </m:fPr>
                      <m:num>
                        <m:r>
                          <a:rPr lang="en-US" sz="2400" b="0" i="1" smtClean="0">
                            <a:solidFill>
                              <a:schemeClr val="tx1"/>
                            </a:solidFill>
                            <a:latin typeface="Cambria Math" panose="02040503050406030204" pitchFamily="18" charset="0"/>
                          </a:rPr>
                          <m:t>1</m:t>
                        </m:r>
                      </m:num>
                      <m:den>
                        <m:r>
                          <a:rPr lang="en-US" sz="2400" b="0" i="1" smtClean="0">
                            <a:solidFill>
                              <a:schemeClr val="tx1"/>
                            </a:solidFill>
                            <a:latin typeface="Cambria Math" panose="02040503050406030204" pitchFamily="18" charset="0"/>
                          </a:rPr>
                          <m:t>2</m:t>
                        </m:r>
                      </m:den>
                    </m:f>
                    <m:sSub>
                      <m:sSubPr>
                        <m:ctrlPr>
                          <a:rPr lang="ru-RU"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𝑛</m:t>
                        </m:r>
                      </m:e>
                      <m:sub>
                        <m:r>
                          <a:rPr lang="en-US" sz="2400" b="0" i="1" smtClean="0">
                            <a:solidFill>
                              <a:schemeClr val="tx1"/>
                            </a:solidFill>
                            <a:latin typeface="Cambria Math" panose="02040503050406030204" pitchFamily="18" charset="0"/>
                          </a:rPr>
                          <m:t>𝑒</m:t>
                        </m:r>
                      </m:sub>
                    </m:sSub>
                    <m:r>
                      <a:rPr lang="en-US" sz="2400" b="0" i="1" smtClean="0">
                        <a:solidFill>
                          <a:schemeClr val="tx1"/>
                        </a:solidFill>
                        <a:latin typeface="Cambria Math" panose="02040503050406030204" pitchFamily="18" charset="0"/>
                      </a:rPr>
                      <m:t>𝑒</m:t>
                    </m:r>
                    <m:rad>
                      <m:radPr>
                        <m:degHide m:val="on"/>
                        <m:ctrlPr>
                          <a:rPr lang="ru-RU" sz="2400" b="0" i="1" smtClean="0">
                            <a:solidFill>
                              <a:schemeClr val="tx1"/>
                            </a:solidFill>
                            <a:latin typeface="Cambria Math" panose="02040503050406030204" pitchFamily="18" charset="0"/>
                          </a:rPr>
                        </m:ctrlPr>
                      </m:radPr>
                      <m:deg/>
                      <m:e>
                        <m:f>
                          <m:fPr>
                            <m:ctrlPr>
                              <a:rPr lang="ru-RU" sz="2400" b="0" i="1" smtClean="0">
                                <a:solidFill>
                                  <a:schemeClr val="tx1"/>
                                </a:solidFill>
                                <a:latin typeface="Cambria Math" panose="02040503050406030204" pitchFamily="18" charset="0"/>
                              </a:rPr>
                            </m:ctrlPr>
                          </m:fPr>
                          <m:num>
                            <m:r>
                              <a:rPr lang="en-US" sz="2400" b="0" i="1" smtClean="0">
                                <a:solidFill>
                                  <a:schemeClr val="tx1"/>
                                </a:solidFill>
                                <a:latin typeface="Cambria Math" panose="02040503050406030204" pitchFamily="18" charset="0"/>
                              </a:rPr>
                              <m:t>8</m:t>
                            </m:r>
                            <m:r>
                              <a:rPr lang="en-US" sz="2400" b="0" i="1" smtClean="0">
                                <a:solidFill>
                                  <a:schemeClr val="tx1"/>
                                </a:solidFill>
                                <a:latin typeface="Cambria Math" panose="02040503050406030204" pitchFamily="18" charset="0"/>
                              </a:rPr>
                              <m:t>𝑘𝑇</m:t>
                            </m:r>
                          </m:num>
                          <m:den>
                            <m:r>
                              <a:rPr lang="ru-RU" sz="2400" b="0" i="1" smtClean="0">
                                <a:solidFill>
                                  <a:schemeClr val="tx1"/>
                                </a:solidFill>
                                <a:latin typeface="Cambria Math" panose="02040503050406030204" pitchFamily="18" charset="0"/>
                                <a:ea typeface="Cambria Math" panose="02040503050406030204" pitchFamily="18" charset="0"/>
                              </a:rPr>
                              <m:t>𝜋</m:t>
                            </m:r>
                            <m:sSub>
                              <m:sSubPr>
                                <m:ctrlPr>
                                  <a:rPr lang="ru-RU" sz="2400" b="0" i="1" smtClean="0">
                                    <a:solidFill>
                                      <a:schemeClr val="tx1"/>
                                    </a:solidFill>
                                    <a:latin typeface="Cambria Math" panose="02040503050406030204" pitchFamily="18" charset="0"/>
                                    <a:ea typeface="Cambria Math" panose="02040503050406030204" pitchFamily="18" charset="0"/>
                                  </a:rPr>
                                </m:ctrlPr>
                              </m:sSubPr>
                              <m:e>
                                <m:r>
                                  <a:rPr lang="en-US" sz="2400" b="0" i="1" smtClean="0">
                                    <a:solidFill>
                                      <a:schemeClr val="tx1"/>
                                    </a:solidFill>
                                    <a:latin typeface="Cambria Math" panose="02040503050406030204" pitchFamily="18" charset="0"/>
                                    <a:ea typeface="Cambria Math" panose="02040503050406030204" pitchFamily="18" charset="0"/>
                                  </a:rPr>
                                  <m:t>𝑚</m:t>
                                </m:r>
                              </m:e>
                              <m:sub>
                                <m:r>
                                  <a:rPr lang="en-US" sz="2400" b="0" i="1" smtClean="0">
                                    <a:solidFill>
                                      <a:schemeClr val="tx1"/>
                                    </a:solidFill>
                                    <a:latin typeface="Cambria Math" panose="02040503050406030204" pitchFamily="18" charset="0"/>
                                    <a:ea typeface="Cambria Math" panose="02040503050406030204" pitchFamily="18" charset="0"/>
                                  </a:rPr>
                                  <m:t>𝑒</m:t>
                                </m:r>
                              </m:sub>
                            </m:sSub>
                          </m:den>
                        </m:f>
                      </m:e>
                    </m:rad>
                    <m:d>
                      <m:dPr>
                        <m:ctrlPr>
                          <a:rPr lang="en-US" sz="2400" b="0" i="1" smtClean="0">
                            <a:solidFill>
                              <a:schemeClr val="tx1"/>
                            </a:solidFill>
                            <a:latin typeface="Cambria Math" panose="02040503050406030204" pitchFamily="18" charset="0"/>
                          </a:rPr>
                        </m:ctrlPr>
                      </m:dPr>
                      <m:e>
                        <m:r>
                          <a:rPr lang="en-US" sz="2400" b="0" i="1" smtClean="0">
                            <a:solidFill>
                              <a:schemeClr val="tx1"/>
                            </a:solidFill>
                            <a:latin typeface="Cambria Math" panose="02040503050406030204" pitchFamily="18" charset="0"/>
                          </a:rPr>
                          <m:t>26</m:t>
                        </m:r>
                      </m:e>
                    </m:d>
                    <m:r>
                      <a:rPr lang="en-US" sz="2400" b="0" i="1" smtClean="0">
                        <a:solidFill>
                          <a:schemeClr val="tx1"/>
                        </a:solidFill>
                        <a:latin typeface="Cambria Math" panose="02040503050406030204" pitchFamily="18" charset="0"/>
                      </a:rPr>
                      <m:t>−</m:t>
                    </m:r>
                  </m:oMath>
                </a14:m>
                <a:r>
                  <a:rPr lang="en-US" sz="2400" dirty="0">
                    <a:solidFill>
                      <a:schemeClr val="tx1"/>
                    </a:solidFill>
                    <a:latin typeface="Times New Roman" panose="02020603050405020304" pitchFamily="18" charset="0"/>
                    <a:cs typeface="Times New Roman" panose="02020603050405020304" pitchFamily="18" charset="0"/>
                  </a:rPr>
                  <a:t>  total leakage current density.</a:t>
                </a:r>
              </a:p>
              <a:p>
                <a:endParaRPr lang="en-US" sz="2400" dirty="0">
                  <a:solidFill>
                    <a:schemeClr val="tx1"/>
                  </a:solidFill>
                  <a:latin typeface="Times New Roman" panose="02020603050405020304" pitchFamily="18" charset="0"/>
                  <a:cs typeface="Times New Roman" panose="02020603050405020304" pitchFamily="18" charset="0"/>
                </a:endParaRPr>
              </a:p>
              <a:p>
                <a:endParaRPr lang="ru-RU" sz="24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2" name="Объект 1">
                <a:extLst>
                  <a:ext uri="{FF2B5EF4-FFF2-40B4-BE49-F238E27FC236}">
                    <a16:creationId xmlns:a16="http://schemas.microsoft.com/office/drawing/2014/main" id="{E293D0DF-C998-3768-AA77-8303DABD0E2D}"/>
                  </a:ext>
                </a:extLst>
              </p:cNvPr>
              <p:cNvSpPr>
                <a:spLocks noGrp="1" noRot="1" noChangeAspect="1" noMove="1" noResize="1" noEditPoints="1" noAdjustHandles="1" noChangeArrowheads="1" noChangeShapeType="1" noTextEdit="1"/>
              </p:cNvSpPr>
              <p:nvPr>
                <p:ph sz="half" idx="1"/>
              </p:nvPr>
            </p:nvSpPr>
            <p:spPr>
              <a:xfrm>
                <a:off x="169545" y="1474120"/>
                <a:ext cx="11852910" cy="4695861"/>
              </a:xfrm>
              <a:blipFill>
                <a:blip r:embed="rId2"/>
                <a:stretch>
                  <a:fillRect l="-823" r="-154"/>
                </a:stretch>
              </a:blipFill>
            </p:spPr>
            <p:txBody>
              <a:bodyPr/>
              <a:lstStyle/>
              <a:p>
                <a:r>
                  <a:rPr lang="ru-RU">
                    <a:noFill/>
                  </a:rPr>
                  <a:t> </a:t>
                </a:r>
              </a:p>
            </p:txBody>
          </p:sp>
        </mc:Fallback>
      </mc:AlternateContent>
      <p:sp>
        <p:nvSpPr>
          <p:cNvPr id="3" name="Заголовок 2">
            <a:extLst>
              <a:ext uri="{FF2B5EF4-FFF2-40B4-BE49-F238E27FC236}">
                <a16:creationId xmlns:a16="http://schemas.microsoft.com/office/drawing/2014/main" id="{377BBCC9-BFD5-0B3B-6112-2F118316A661}"/>
              </a:ext>
            </a:extLst>
          </p:cNvPr>
          <p:cNvSpPr>
            <a:spLocks noGrp="1"/>
          </p:cNvSpPr>
          <p:nvPr>
            <p:ph type="title"/>
          </p:nvPr>
        </p:nvSpPr>
        <p:spPr>
          <a:xfrm>
            <a:off x="165735" y="434425"/>
            <a:ext cx="10860334" cy="862530"/>
          </a:xfrm>
        </p:spPr>
        <p:txBody>
          <a:bodyPr/>
          <a:lstStyle/>
          <a:p>
            <a:pPr algn="ctr"/>
            <a:r>
              <a:rPr lang="en-US" sz="3200" b="1" dirty="0">
                <a:latin typeface="Times New Roman" panose="02020603050405020304" pitchFamily="18" charset="0"/>
                <a:cs typeface="Times New Roman" panose="02020603050405020304" pitchFamily="18" charset="0"/>
              </a:rPr>
              <a:t>Leakage current density of the double electrostatic layer in the ion sail mode.</a:t>
            </a:r>
            <a:endParaRPr lang="ru-RU"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742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4" name="Объект 3">
                <a:extLst>
                  <a:ext uri="{FF2B5EF4-FFF2-40B4-BE49-F238E27FC236}">
                    <a16:creationId xmlns:a16="http://schemas.microsoft.com/office/drawing/2014/main" id="{E13572C5-90CE-B769-09C6-73D06BA7BAFA}"/>
                  </a:ext>
                </a:extLst>
              </p:cNvPr>
              <p:cNvGraphicFramePr>
                <a:graphicFrameLocks noGrp="1"/>
              </p:cNvGraphicFramePr>
              <p:nvPr>
                <p:ph sz="half" idx="1"/>
                <p:extLst>
                  <p:ext uri="{D42A27DB-BD31-4B8C-83A1-F6EECF244321}">
                    <p14:modId xmlns:p14="http://schemas.microsoft.com/office/powerpoint/2010/main" val="3399596777"/>
                  </p:ext>
                </p:extLst>
              </p:nvPr>
            </p:nvGraphicFramePr>
            <p:xfrm>
              <a:off x="169863" y="4748180"/>
              <a:ext cx="11852274" cy="1855280"/>
            </p:xfrm>
            <a:graphic>
              <a:graphicData uri="http://schemas.openxmlformats.org/drawingml/2006/table">
                <a:tbl>
                  <a:tblPr firstRow="1" bandRow="1">
                    <a:tableStyleId>{5C22544A-7EE6-4342-B048-85BDC9FD1C3A}</a:tableStyleId>
                  </a:tblPr>
                  <a:tblGrid>
                    <a:gridCol w="1693182">
                      <a:extLst>
                        <a:ext uri="{9D8B030D-6E8A-4147-A177-3AD203B41FA5}">
                          <a16:colId xmlns:a16="http://schemas.microsoft.com/office/drawing/2014/main" val="3461415044"/>
                        </a:ext>
                      </a:extLst>
                    </a:gridCol>
                    <a:gridCol w="1693182">
                      <a:extLst>
                        <a:ext uri="{9D8B030D-6E8A-4147-A177-3AD203B41FA5}">
                          <a16:colId xmlns:a16="http://schemas.microsoft.com/office/drawing/2014/main" val="808136541"/>
                        </a:ext>
                      </a:extLst>
                    </a:gridCol>
                    <a:gridCol w="1693182">
                      <a:extLst>
                        <a:ext uri="{9D8B030D-6E8A-4147-A177-3AD203B41FA5}">
                          <a16:colId xmlns:a16="http://schemas.microsoft.com/office/drawing/2014/main" val="1222952469"/>
                        </a:ext>
                      </a:extLst>
                    </a:gridCol>
                    <a:gridCol w="1693182">
                      <a:extLst>
                        <a:ext uri="{9D8B030D-6E8A-4147-A177-3AD203B41FA5}">
                          <a16:colId xmlns:a16="http://schemas.microsoft.com/office/drawing/2014/main" val="1659970088"/>
                        </a:ext>
                      </a:extLst>
                    </a:gridCol>
                    <a:gridCol w="1693182">
                      <a:extLst>
                        <a:ext uri="{9D8B030D-6E8A-4147-A177-3AD203B41FA5}">
                          <a16:colId xmlns:a16="http://schemas.microsoft.com/office/drawing/2014/main" val="2720043979"/>
                        </a:ext>
                      </a:extLst>
                    </a:gridCol>
                    <a:gridCol w="1693182">
                      <a:extLst>
                        <a:ext uri="{9D8B030D-6E8A-4147-A177-3AD203B41FA5}">
                          <a16:colId xmlns:a16="http://schemas.microsoft.com/office/drawing/2014/main" val="1176387286"/>
                        </a:ext>
                      </a:extLst>
                    </a:gridCol>
                    <a:gridCol w="1693182">
                      <a:extLst>
                        <a:ext uri="{9D8B030D-6E8A-4147-A177-3AD203B41FA5}">
                          <a16:colId xmlns:a16="http://schemas.microsoft.com/office/drawing/2014/main" val="2574265107"/>
                        </a:ext>
                      </a:extLst>
                    </a:gridCol>
                  </a:tblGrid>
                  <a:tr h="370840">
                    <a:tc>
                      <a:txBody>
                        <a:bodyPr/>
                        <a:lstStyle/>
                        <a:p>
                          <a:r>
                            <a:rPr lang="en-US" dirty="0"/>
                            <a:t>h, </a:t>
                          </a:r>
                          <a:r>
                            <a:rPr lang="en-US" i="1" dirty="0"/>
                            <a:t>km</a:t>
                          </a:r>
                          <a:endParaRPr lang="ru-RU" i="1"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ru-RU" i="1" smtClean="0">
                                        <a:latin typeface="Cambria Math" panose="02040503050406030204" pitchFamily="18" charset="0"/>
                                      </a:rPr>
                                    </m:ctrlPr>
                                  </m:sSubPr>
                                  <m:e>
                                    <m:r>
                                      <a:rPr lang="en-US" b="1" i="1" smtClean="0">
                                        <a:latin typeface="Cambria Math" panose="02040503050406030204" pitchFamily="18" charset="0"/>
                                      </a:rPr>
                                      <m:t>𝑽</m:t>
                                    </m:r>
                                  </m:e>
                                  <m:sub>
                                    <m:r>
                                      <a:rPr lang="ru-RU" b="1" i="0" smtClean="0">
                                        <a:latin typeface="Cambria Math" panose="02040503050406030204" pitchFamily="18" charset="0"/>
                                      </a:rPr>
                                      <m:t>С</m:t>
                                    </m:r>
                                  </m:sub>
                                </m:sSub>
                                <m:sSup>
                                  <m:sSupPr>
                                    <m:ctrlPr>
                                      <a:rPr lang="ru-RU" i="1" smtClean="0">
                                        <a:latin typeface="Cambria Math" panose="02040503050406030204" pitchFamily="18" charset="0"/>
                                      </a:rPr>
                                    </m:ctrlPr>
                                  </m:sSupPr>
                                  <m:e>
                                    <m:r>
                                      <a:rPr lang="en-US" b="1" i="0" smtClean="0">
                                        <a:latin typeface="Cambria Math" panose="02040503050406030204" pitchFamily="18" charset="0"/>
                                      </a:rPr>
                                      <m:t>𝐎</m:t>
                                    </m:r>
                                  </m:e>
                                  <m:sup>
                                    <m:r>
                                      <a:rPr lang="en-US" b="1" i="1" smtClean="0">
                                        <a:latin typeface="Cambria Math" panose="02040503050406030204" pitchFamily="18" charset="0"/>
                                      </a:rPr>
                                      <m:t>+</m:t>
                                    </m:r>
                                  </m:sup>
                                </m:sSup>
                                <m:r>
                                  <a:rPr lang="en-US" b="1" i="1" smtClean="0">
                                    <a:latin typeface="Cambria Math" panose="02040503050406030204" pitchFamily="18" charset="0"/>
                                  </a:rPr>
                                  <m:t>, </m:t>
                                </m:r>
                                <m:f>
                                  <m:fPr>
                                    <m:type m:val="lin"/>
                                    <m:ctrlPr>
                                      <a:rPr lang="ru-RU" b="1" i="1" smtClean="0">
                                        <a:latin typeface="Cambria Math" panose="02040503050406030204" pitchFamily="18" charset="0"/>
                                      </a:rPr>
                                    </m:ctrlPr>
                                  </m:fPr>
                                  <m:num>
                                    <m:r>
                                      <a:rPr lang="en-US" b="1" i="1" smtClean="0">
                                        <a:latin typeface="Cambria Math" panose="02040503050406030204" pitchFamily="18" charset="0"/>
                                      </a:rPr>
                                      <m:t>𝒌𝒎</m:t>
                                    </m:r>
                                  </m:num>
                                  <m:den>
                                    <m:r>
                                      <a:rPr lang="en-US" b="1" i="1" smtClean="0">
                                        <a:latin typeface="Cambria Math" panose="02040503050406030204" pitchFamily="18" charset="0"/>
                                      </a:rPr>
                                      <m:t>𝒔</m:t>
                                    </m:r>
                                  </m:den>
                                </m:f>
                              </m:oMath>
                            </m:oMathPara>
                          </a14:m>
                          <a:endParaRPr lang="ru-RU" i="1"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ru-RU" i="1" smtClean="0">
                                        <a:latin typeface="Cambria Math" panose="02040503050406030204" pitchFamily="18" charset="0"/>
                                      </a:rPr>
                                    </m:ctrlPr>
                                  </m:sSubPr>
                                  <m:e>
                                    <m:r>
                                      <a:rPr lang="en-US" b="1" i="1" smtClean="0">
                                        <a:latin typeface="Cambria Math" panose="02040503050406030204" pitchFamily="18" charset="0"/>
                                      </a:rPr>
                                      <m:t>𝑽</m:t>
                                    </m:r>
                                  </m:e>
                                  <m:sub>
                                    <m:r>
                                      <a:rPr lang="en-US" b="1" i="0" smtClean="0">
                                        <a:latin typeface="Cambria Math" panose="02040503050406030204" pitchFamily="18" charset="0"/>
                                      </a:rPr>
                                      <m:t>𝐂</m:t>
                                    </m:r>
                                  </m:sub>
                                </m:sSub>
                                <m:sSup>
                                  <m:sSupPr>
                                    <m:ctrlPr>
                                      <a:rPr lang="ru-RU" i="1" smtClean="0">
                                        <a:latin typeface="Cambria Math" panose="02040503050406030204" pitchFamily="18" charset="0"/>
                                      </a:rPr>
                                    </m:ctrlPr>
                                  </m:sSupPr>
                                  <m:e>
                                    <m:r>
                                      <a:rPr lang="en-US" b="1" i="0" smtClean="0">
                                        <a:latin typeface="Cambria Math" panose="02040503050406030204" pitchFamily="18" charset="0"/>
                                      </a:rPr>
                                      <m:t>𝐇</m:t>
                                    </m:r>
                                  </m:e>
                                  <m:sup>
                                    <m:r>
                                      <a:rPr lang="en-US" b="1" i="1" smtClean="0">
                                        <a:latin typeface="Cambria Math" panose="02040503050406030204" pitchFamily="18" charset="0"/>
                                      </a:rPr>
                                      <m:t>+</m:t>
                                    </m:r>
                                  </m:sup>
                                </m:sSup>
                                <m:r>
                                  <a:rPr lang="en-US" b="1" i="1" smtClean="0">
                                    <a:latin typeface="Cambria Math" panose="02040503050406030204" pitchFamily="18" charset="0"/>
                                  </a:rPr>
                                  <m:t>, </m:t>
                                </m:r>
                                <m:f>
                                  <m:fPr>
                                    <m:type m:val="lin"/>
                                    <m:ctrlPr>
                                      <a:rPr lang="ru-RU" b="1" i="1" smtClean="0">
                                        <a:latin typeface="Cambria Math" panose="02040503050406030204" pitchFamily="18" charset="0"/>
                                      </a:rPr>
                                    </m:ctrlPr>
                                  </m:fPr>
                                  <m:num>
                                    <m:r>
                                      <a:rPr lang="en-US" b="1" i="1" smtClean="0">
                                        <a:latin typeface="Cambria Math" panose="02040503050406030204" pitchFamily="18" charset="0"/>
                                      </a:rPr>
                                      <m:t>𝒌𝒎</m:t>
                                    </m:r>
                                  </m:num>
                                  <m:den>
                                    <m:r>
                                      <a:rPr lang="en-US" b="1" i="1" smtClean="0">
                                        <a:latin typeface="Cambria Math" panose="02040503050406030204" pitchFamily="18" charset="0"/>
                                      </a:rPr>
                                      <m:t>𝒔</m:t>
                                    </m:r>
                                  </m:den>
                                </m:f>
                              </m:oMath>
                            </m:oMathPara>
                          </a14:m>
                          <a:endParaRPr lang="ru-RU" dirty="0"/>
                        </a:p>
                      </a:txBody>
                      <a:tcPr/>
                    </a:tc>
                    <a:tc>
                      <a:txBody>
                        <a:bodyPr/>
                        <a:lstStyle/>
                        <a:p>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𝐏</m:t>
                                </m:r>
                                <m:r>
                                  <a:rPr lang="en-US" b="1" i="1" smtClean="0">
                                    <a:latin typeface="Cambria Math" panose="02040503050406030204" pitchFamily="18" charset="0"/>
                                  </a:rPr>
                                  <m:t>, </m:t>
                                </m:r>
                                <m:f>
                                  <m:fPr>
                                    <m:type m:val="lin"/>
                                    <m:ctrlPr>
                                      <a:rPr lang="ru-RU" b="1" i="1" smtClean="0">
                                        <a:latin typeface="Cambria Math" panose="02040503050406030204" pitchFamily="18" charset="0"/>
                                      </a:rPr>
                                    </m:ctrlPr>
                                  </m:fPr>
                                  <m:num>
                                    <m:r>
                                      <a:rPr lang="en-US" b="1" i="1" smtClean="0">
                                        <a:latin typeface="Cambria Math" panose="02040503050406030204" pitchFamily="18" charset="0"/>
                                      </a:rPr>
                                      <m:t>𝒎𝑵</m:t>
                                    </m:r>
                                  </m:num>
                                  <m:den>
                                    <m:sSup>
                                      <m:sSupPr>
                                        <m:ctrlPr>
                                          <a:rPr lang="ru-RU" b="1" i="1" smtClean="0">
                                            <a:latin typeface="Cambria Math" panose="02040503050406030204" pitchFamily="18" charset="0"/>
                                          </a:rPr>
                                        </m:ctrlPr>
                                      </m:sSupPr>
                                      <m:e>
                                        <m:r>
                                          <a:rPr lang="en-US" b="1" i="1" smtClean="0">
                                            <a:latin typeface="Cambria Math" panose="02040503050406030204" pitchFamily="18" charset="0"/>
                                          </a:rPr>
                                          <m:t>𝒎</m:t>
                                        </m:r>
                                      </m:e>
                                      <m:sup>
                                        <m:r>
                                          <a:rPr lang="ru-RU" b="1" i="1" smtClean="0">
                                            <a:latin typeface="Cambria Math" panose="02040503050406030204" pitchFamily="18" charset="0"/>
                                          </a:rPr>
                                          <m:t>𝟐</m:t>
                                        </m:r>
                                      </m:sup>
                                    </m:sSup>
                                  </m:den>
                                </m:f>
                              </m:oMath>
                            </m:oMathPara>
                          </a14:m>
                          <a:endParaRPr lang="ru-RU" dirty="0"/>
                        </a:p>
                      </a:txBody>
                      <a:tcPr/>
                    </a:tc>
                    <a:tc>
                      <a:txBody>
                        <a:bodyPr/>
                        <a:lstStyle/>
                        <a:p>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𝐔</m:t>
                                </m:r>
                                <m:r>
                                  <a:rPr lang="en-US" b="1" i="1" smtClean="0">
                                    <a:latin typeface="Cambria Math" panose="02040503050406030204" pitchFamily="18" charset="0"/>
                                  </a:rPr>
                                  <m:t>, </m:t>
                                </m:r>
                                <m:r>
                                  <a:rPr lang="en-US" b="1" i="1" smtClean="0">
                                    <a:latin typeface="Cambria Math" panose="02040503050406030204" pitchFamily="18" charset="0"/>
                                  </a:rPr>
                                  <m:t>𝑽</m:t>
                                </m:r>
                              </m:oMath>
                            </m:oMathPara>
                          </a14:m>
                          <a:endParaRPr lang="ru-RU" dirty="0"/>
                        </a:p>
                      </a:txBody>
                      <a:tcPr/>
                    </a:tc>
                    <a:tc>
                      <a:txBody>
                        <a:bodyPr/>
                        <a:lstStyle/>
                        <a:p>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𝐉</m:t>
                                </m:r>
                                <m:r>
                                  <a:rPr lang="en-US" b="1" i="1" smtClean="0">
                                    <a:latin typeface="Cambria Math" panose="02040503050406030204" pitchFamily="18" charset="0"/>
                                  </a:rPr>
                                  <m:t>, </m:t>
                                </m:r>
                                <m:f>
                                  <m:fPr>
                                    <m:type m:val="lin"/>
                                    <m:ctrlPr>
                                      <a:rPr lang="ru-RU" b="1" i="1" smtClean="0">
                                        <a:latin typeface="Cambria Math" panose="02040503050406030204" pitchFamily="18" charset="0"/>
                                      </a:rPr>
                                    </m:ctrlPr>
                                  </m:fPr>
                                  <m:num>
                                    <m:r>
                                      <a:rPr lang="en-US" b="1" i="1" smtClean="0">
                                        <a:latin typeface="Cambria Math" panose="02040503050406030204" pitchFamily="18" charset="0"/>
                                      </a:rPr>
                                      <m:t>𝒎𝑨</m:t>
                                    </m:r>
                                  </m:num>
                                  <m:den>
                                    <m:sSup>
                                      <m:sSupPr>
                                        <m:ctrlPr>
                                          <a:rPr lang="ru-RU" b="1" i="1" smtClean="0">
                                            <a:latin typeface="Cambria Math" panose="02040503050406030204" pitchFamily="18" charset="0"/>
                                          </a:rPr>
                                        </m:ctrlPr>
                                      </m:sSupPr>
                                      <m:e>
                                        <m:r>
                                          <a:rPr lang="en-US" b="1" i="1" smtClean="0">
                                            <a:latin typeface="Cambria Math" panose="02040503050406030204" pitchFamily="18" charset="0"/>
                                          </a:rPr>
                                          <m:t>𝒎</m:t>
                                        </m:r>
                                      </m:e>
                                      <m:sup>
                                        <m:r>
                                          <a:rPr lang="ru-RU" b="1" i="1" smtClean="0">
                                            <a:latin typeface="Cambria Math" panose="02040503050406030204" pitchFamily="18" charset="0"/>
                                          </a:rPr>
                                          <m:t>𝟐</m:t>
                                        </m:r>
                                      </m:sup>
                                    </m:sSup>
                                  </m:den>
                                </m:f>
                              </m:oMath>
                            </m:oMathPara>
                          </a14:m>
                          <a:endParaRPr lang="ru-RU" dirty="0"/>
                        </a:p>
                      </a:txBody>
                      <a:tcPr/>
                    </a:tc>
                    <a:tc>
                      <a:txBody>
                        <a:bodyPr/>
                        <a:lstStyle/>
                        <a:p>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𝐖</m:t>
                                </m:r>
                                <m:r>
                                  <a:rPr lang="en-US" b="1" i="1" smtClean="0">
                                    <a:latin typeface="Cambria Math" panose="02040503050406030204" pitchFamily="18" charset="0"/>
                                  </a:rPr>
                                  <m:t>, </m:t>
                                </m:r>
                                <m:f>
                                  <m:fPr>
                                    <m:type m:val="lin"/>
                                    <m:ctrlPr>
                                      <a:rPr lang="ru-RU" b="1" i="1" smtClean="0">
                                        <a:latin typeface="Cambria Math" panose="02040503050406030204" pitchFamily="18" charset="0"/>
                                      </a:rPr>
                                    </m:ctrlPr>
                                  </m:fPr>
                                  <m:num>
                                    <m:r>
                                      <a:rPr lang="en-US" b="1" i="1" smtClean="0">
                                        <a:latin typeface="Cambria Math" panose="02040503050406030204" pitchFamily="18" charset="0"/>
                                      </a:rPr>
                                      <m:t>𝑾</m:t>
                                    </m:r>
                                  </m:num>
                                  <m:den>
                                    <m:sSup>
                                      <m:sSupPr>
                                        <m:ctrlPr>
                                          <a:rPr lang="ru-RU" b="1" i="1" smtClean="0">
                                            <a:latin typeface="Cambria Math" panose="02040503050406030204" pitchFamily="18" charset="0"/>
                                          </a:rPr>
                                        </m:ctrlPr>
                                      </m:sSupPr>
                                      <m:e>
                                        <m:r>
                                          <a:rPr lang="en-US" b="1" i="1" smtClean="0">
                                            <a:latin typeface="Cambria Math" panose="02040503050406030204" pitchFamily="18" charset="0"/>
                                          </a:rPr>
                                          <m:t>𝒎</m:t>
                                        </m:r>
                                      </m:e>
                                      <m:sup>
                                        <m:r>
                                          <a:rPr lang="ru-RU" b="1" i="1" smtClean="0">
                                            <a:latin typeface="Cambria Math" panose="02040503050406030204" pitchFamily="18" charset="0"/>
                                          </a:rPr>
                                          <m:t>𝟐</m:t>
                                        </m:r>
                                      </m:sup>
                                    </m:sSup>
                                  </m:den>
                                </m:f>
                              </m:oMath>
                            </m:oMathPara>
                          </a14:m>
                          <a:endParaRPr lang="ru-RU" dirty="0"/>
                        </a:p>
                      </a:txBody>
                      <a:tcPr/>
                    </a:tc>
                    <a:extLst>
                      <a:ext uri="{0D108BD9-81ED-4DB2-BD59-A6C34878D82A}">
                        <a16:rowId xmlns:a16="http://schemas.microsoft.com/office/drawing/2014/main" val="1642204124"/>
                      </a:ext>
                    </a:extLst>
                  </a:tr>
                  <a:tr h="370840">
                    <a:tc>
                      <a:txBody>
                        <a:bodyPr/>
                        <a:lstStyle/>
                        <a:p>
                          <a:r>
                            <a:rPr lang="ru-RU" dirty="0"/>
                            <a:t>200</a:t>
                          </a:r>
                        </a:p>
                      </a:txBody>
                      <a:tcPr/>
                    </a:tc>
                    <a:tc>
                      <a:txBody>
                        <a:bodyPr/>
                        <a:lstStyle/>
                        <a:p>
                          <a:r>
                            <a:rPr lang="ru-RU" dirty="0"/>
                            <a:t>1.12</a:t>
                          </a:r>
                        </a:p>
                      </a:txBody>
                      <a:tcPr/>
                    </a:tc>
                    <a:tc>
                      <a:txBody>
                        <a:bodyPr/>
                        <a:lstStyle/>
                        <a:p>
                          <a:r>
                            <a:rPr lang="ru-RU" dirty="0"/>
                            <a:t>4.45</a:t>
                          </a:r>
                        </a:p>
                      </a:txBody>
                      <a:tcPr/>
                    </a:tc>
                    <a:tc>
                      <a:txBody>
                        <a:bodyPr/>
                        <a:lstStyle/>
                        <a:p>
                          <a:r>
                            <a:rPr lang="ru-RU" dirty="0"/>
                            <a:t>2.11</a:t>
                          </a:r>
                        </a:p>
                      </a:txBody>
                      <a:tcPr/>
                    </a:tc>
                    <a:tc>
                      <a:txBody>
                        <a:bodyPr/>
                        <a:lstStyle/>
                        <a:p>
                          <a:r>
                            <a:rPr lang="ru-RU" dirty="0"/>
                            <a:t>8.32</a:t>
                          </a:r>
                        </a:p>
                      </a:txBody>
                      <a:tcPr/>
                    </a:tc>
                    <a:tc>
                      <a:txBody>
                        <a:bodyPr/>
                        <a:lstStyle/>
                        <a:p>
                          <a:r>
                            <a:rPr lang="ru-RU" dirty="0"/>
                            <a:t>5.28</a:t>
                          </a:r>
                        </a:p>
                      </a:txBody>
                      <a:tcPr/>
                    </a:tc>
                    <a:tc>
                      <a:txBody>
                        <a:bodyPr/>
                        <a:lstStyle/>
                        <a:p>
                          <a:r>
                            <a:rPr lang="ru-RU" dirty="0"/>
                            <a:t>4.39</a:t>
                          </a:r>
                          <a14:m>
                            <m:oMath xmlns:m="http://schemas.openxmlformats.org/officeDocument/2006/math">
                              <m:r>
                                <a:rPr lang="ru-RU" i="1" smtClean="0">
                                  <a:latin typeface="Cambria Math" panose="02040503050406030204" pitchFamily="18" charset="0"/>
                                  <a:ea typeface="Cambria Math" panose="02040503050406030204" pitchFamily="18" charset="0"/>
                                </a:rPr>
                                <m:t>∙</m:t>
                              </m:r>
                              <m:sSup>
                                <m:sSupPr>
                                  <m:ctrlPr>
                                    <a:rPr lang="ru-RU" i="1" smtClean="0">
                                      <a:latin typeface="Cambria Math" panose="02040503050406030204" pitchFamily="18" charset="0"/>
                                      <a:ea typeface="Cambria Math" panose="02040503050406030204" pitchFamily="18" charset="0"/>
                                    </a:rPr>
                                  </m:ctrlPr>
                                </m:sSupPr>
                                <m:e>
                                  <m:r>
                                    <a:rPr lang="ru-RU" b="0" i="1" smtClean="0">
                                      <a:latin typeface="Cambria Math" panose="02040503050406030204" pitchFamily="18" charset="0"/>
                                      <a:ea typeface="Cambria Math" panose="02040503050406030204" pitchFamily="18" charset="0"/>
                                    </a:rPr>
                                    <m:t>10</m:t>
                                  </m:r>
                                </m:e>
                                <m:sup>
                                  <m:r>
                                    <a:rPr lang="ru-RU" b="0" i="1" smtClean="0">
                                      <a:latin typeface="Cambria Math" panose="02040503050406030204" pitchFamily="18" charset="0"/>
                                      <a:ea typeface="Cambria Math" panose="02040503050406030204" pitchFamily="18" charset="0"/>
                                    </a:rPr>
                                    <m:t>−2</m:t>
                                  </m:r>
                                </m:sup>
                              </m:sSup>
                            </m:oMath>
                          </a14:m>
                          <a:endParaRPr lang="ru-RU" dirty="0"/>
                        </a:p>
                      </a:txBody>
                      <a:tcPr/>
                    </a:tc>
                    <a:extLst>
                      <a:ext uri="{0D108BD9-81ED-4DB2-BD59-A6C34878D82A}">
                        <a16:rowId xmlns:a16="http://schemas.microsoft.com/office/drawing/2014/main" val="2594900468"/>
                      </a:ext>
                    </a:extLst>
                  </a:tr>
                  <a:tr h="370840">
                    <a:tc>
                      <a:txBody>
                        <a:bodyPr/>
                        <a:lstStyle/>
                        <a:p>
                          <a:r>
                            <a:rPr lang="ru-RU" dirty="0"/>
                            <a:t>400</a:t>
                          </a:r>
                        </a:p>
                      </a:txBody>
                      <a:tcPr/>
                    </a:tc>
                    <a:tc>
                      <a:txBody>
                        <a:bodyPr/>
                        <a:lstStyle/>
                        <a:p>
                          <a:r>
                            <a:rPr lang="ru-RU" dirty="0"/>
                            <a:t>1.37</a:t>
                          </a:r>
                        </a:p>
                      </a:txBody>
                      <a:tcPr/>
                    </a:tc>
                    <a:tc>
                      <a:txBody>
                        <a:bodyPr/>
                        <a:lstStyle/>
                        <a:p>
                          <a:r>
                            <a:rPr lang="ru-RU" dirty="0"/>
                            <a:t>5.45</a:t>
                          </a:r>
                        </a:p>
                      </a:txBody>
                      <a:tcPr/>
                    </a:tc>
                    <a:tc>
                      <a:txBody>
                        <a:bodyPr/>
                        <a:lstStyle/>
                        <a:p>
                          <a:r>
                            <a:rPr lang="ru-RU" dirty="0"/>
                            <a:t>9.91</a:t>
                          </a:r>
                          <a14:m>
                            <m:oMath xmlns:m="http://schemas.openxmlformats.org/officeDocument/2006/math">
                              <m:r>
                                <a:rPr lang="ru-RU" i="1" smtClean="0">
                                  <a:latin typeface="Cambria Math" panose="02040503050406030204" pitchFamily="18" charset="0"/>
                                  <a:ea typeface="Cambria Math" panose="02040503050406030204" pitchFamily="18" charset="0"/>
                                </a:rPr>
                                <m:t>∙</m:t>
                              </m:r>
                              <m:sSup>
                                <m:sSupPr>
                                  <m:ctrlPr>
                                    <a:rPr lang="ru-RU" i="1" smtClean="0">
                                      <a:latin typeface="Cambria Math" panose="02040503050406030204" pitchFamily="18" charset="0"/>
                                      <a:ea typeface="Cambria Math" panose="02040503050406030204" pitchFamily="18" charset="0"/>
                                    </a:rPr>
                                  </m:ctrlPr>
                                </m:sSupPr>
                                <m:e>
                                  <m:r>
                                    <a:rPr lang="ru-RU" b="0" i="1" smtClean="0">
                                      <a:latin typeface="Cambria Math" panose="02040503050406030204" pitchFamily="18" charset="0"/>
                                      <a:ea typeface="Cambria Math" panose="02040503050406030204" pitchFamily="18" charset="0"/>
                                    </a:rPr>
                                    <m:t>10</m:t>
                                  </m:r>
                                </m:e>
                                <m:sup>
                                  <m:r>
                                    <a:rPr lang="ru-RU" b="0" i="1" smtClean="0">
                                      <a:latin typeface="Cambria Math" panose="02040503050406030204" pitchFamily="18" charset="0"/>
                                      <a:ea typeface="Cambria Math" panose="02040503050406030204" pitchFamily="18" charset="0"/>
                                    </a:rPr>
                                    <m:t>−1</m:t>
                                  </m:r>
                                </m:sup>
                              </m:sSup>
                            </m:oMath>
                          </a14:m>
                          <a:endParaRPr lang="ru-RU" dirty="0"/>
                        </a:p>
                      </a:txBody>
                      <a:tcPr/>
                    </a:tc>
                    <a:tc>
                      <a:txBody>
                        <a:bodyPr/>
                        <a:lstStyle/>
                        <a:p>
                          <a:r>
                            <a:rPr lang="ru-RU" dirty="0"/>
                            <a:t>8.98</a:t>
                          </a:r>
                        </a:p>
                      </a:txBody>
                      <a:tcPr/>
                    </a:tc>
                    <a:tc>
                      <a:txBody>
                        <a:bodyPr/>
                        <a:lstStyle/>
                        <a:p>
                          <a:r>
                            <a:rPr lang="ru-RU" dirty="0"/>
                            <a:t>2.23</a:t>
                          </a:r>
                        </a:p>
                      </a:txBody>
                      <a:tcPr/>
                    </a:tc>
                    <a:tc>
                      <a:txBody>
                        <a:bodyPr/>
                        <a:lstStyle/>
                        <a:p>
                          <a:r>
                            <a:rPr lang="ru-RU" dirty="0"/>
                            <a:t>2.00</a:t>
                          </a:r>
                          <a14:m>
                            <m:oMath xmlns:m="http://schemas.openxmlformats.org/officeDocument/2006/math">
                              <m:r>
                                <a:rPr lang="ru-RU" i="1" smtClean="0">
                                  <a:latin typeface="Cambria Math" panose="02040503050406030204" pitchFamily="18" charset="0"/>
                                  <a:ea typeface="Cambria Math" panose="02040503050406030204" pitchFamily="18" charset="0"/>
                                </a:rPr>
                                <m:t>∙</m:t>
                              </m:r>
                              <m:sSup>
                                <m:sSupPr>
                                  <m:ctrlPr>
                                    <a:rPr lang="ru-RU" i="1" smtClean="0">
                                      <a:latin typeface="Cambria Math" panose="02040503050406030204" pitchFamily="18" charset="0"/>
                                      <a:ea typeface="Cambria Math" panose="02040503050406030204" pitchFamily="18" charset="0"/>
                                    </a:rPr>
                                  </m:ctrlPr>
                                </m:sSupPr>
                                <m:e>
                                  <m:r>
                                    <a:rPr lang="ru-RU" b="0" i="1" smtClean="0">
                                      <a:latin typeface="Cambria Math" panose="02040503050406030204" pitchFamily="18" charset="0"/>
                                      <a:ea typeface="Cambria Math" panose="02040503050406030204" pitchFamily="18" charset="0"/>
                                    </a:rPr>
                                    <m:t>10</m:t>
                                  </m:r>
                                </m:e>
                                <m:sup>
                                  <m:r>
                                    <a:rPr lang="ru-RU" b="0" i="1" smtClean="0">
                                      <a:latin typeface="Cambria Math" panose="02040503050406030204" pitchFamily="18" charset="0"/>
                                      <a:ea typeface="Cambria Math" panose="02040503050406030204" pitchFamily="18" charset="0"/>
                                    </a:rPr>
                                    <m:t>−2</m:t>
                                  </m:r>
                                </m:sup>
                              </m:sSup>
                            </m:oMath>
                          </a14:m>
                          <a:endParaRPr lang="ru-RU" dirty="0"/>
                        </a:p>
                      </a:txBody>
                      <a:tcPr/>
                    </a:tc>
                    <a:extLst>
                      <a:ext uri="{0D108BD9-81ED-4DB2-BD59-A6C34878D82A}">
                        <a16:rowId xmlns:a16="http://schemas.microsoft.com/office/drawing/2014/main" val="4206060958"/>
                      </a:ext>
                    </a:extLst>
                  </a:tr>
                  <a:tr h="370840">
                    <a:tc>
                      <a:txBody>
                        <a:bodyPr/>
                        <a:lstStyle/>
                        <a:p>
                          <a:r>
                            <a:rPr lang="ru-RU" dirty="0"/>
                            <a:t>700</a:t>
                          </a:r>
                        </a:p>
                      </a:txBody>
                      <a:tcPr/>
                    </a:tc>
                    <a:tc>
                      <a:txBody>
                        <a:bodyPr/>
                        <a:lstStyle/>
                        <a:p>
                          <a:r>
                            <a:rPr lang="ru-RU" dirty="0"/>
                            <a:t>1.68</a:t>
                          </a:r>
                        </a:p>
                      </a:txBody>
                      <a:tcPr/>
                    </a:tc>
                    <a:tc>
                      <a:txBody>
                        <a:bodyPr/>
                        <a:lstStyle/>
                        <a:p>
                          <a:r>
                            <a:rPr lang="ru-RU" dirty="0"/>
                            <a:t>6.67</a:t>
                          </a:r>
                        </a:p>
                      </a:txBody>
                      <a:tcPr/>
                    </a:tc>
                    <a:tc>
                      <a:txBody>
                        <a:bodyPr/>
                        <a:lstStyle/>
                        <a:p>
                          <a:r>
                            <a:rPr lang="ru-RU" dirty="0"/>
                            <a:t>1.64</a:t>
                          </a:r>
                          <a14:m>
                            <m:oMath xmlns:m="http://schemas.openxmlformats.org/officeDocument/2006/math">
                              <m:r>
                                <a:rPr lang="ru-RU" i="1" smtClean="0">
                                  <a:latin typeface="Cambria Math" panose="02040503050406030204" pitchFamily="18" charset="0"/>
                                  <a:ea typeface="Cambria Math" panose="02040503050406030204" pitchFamily="18" charset="0"/>
                                </a:rPr>
                                <m:t>∙</m:t>
                              </m:r>
                              <m:sSup>
                                <m:sSupPr>
                                  <m:ctrlPr>
                                    <a:rPr lang="ru-RU" i="1" smtClean="0">
                                      <a:latin typeface="Cambria Math" panose="02040503050406030204" pitchFamily="18" charset="0"/>
                                      <a:ea typeface="Cambria Math" panose="02040503050406030204" pitchFamily="18" charset="0"/>
                                    </a:rPr>
                                  </m:ctrlPr>
                                </m:sSupPr>
                                <m:e>
                                  <m:r>
                                    <a:rPr lang="ru-RU" b="0" i="1" smtClean="0">
                                      <a:latin typeface="Cambria Math" panose="02040503050406030204" pitchFamily="18" charset="0"/>
                                      <a:ea typeface="Cambria Math" panose="02040503050406030204" pitchFamily="18" charset="0"/>
                                    </a:rPr>
                                    <m:t>10</m:t>
                                  </m:r>
                                </m:e>
                                <m:sup>
                                  <m:r>
                                    <a:rPr lang="ru-RU" b="0" i="1" smtClean="0">
                                      <a:latin typeface="Cambria Math" panose="02040503050406030204" pitchFamily="18" charset="0"/>
                                      <a:ea typeface="Cambria Math" panose="02040503050406030204" pitchFamily="18" charset="0"/>
                                    </a:rPr>
                                    <m:t>−1</m:t>
                                  </m:r>
                                </m:sup>
                              </m:sSup>
                            </m:oMath>
                          </a14:m>
                          <a:endParaRPr lang="ru-RU" dirty="0"/>
                        </a:p>
                      </a:txBody>
                      <a:tcPr/>
                    </a:tc>
                    <a:tc>
                      <a:txBody>
                        <a:bodyPr/>
                        <a:lstStyle/>
                        <a:p>
                          <a:r>
                            <a:rPr lang="ru-RU" dirty="0"/>
                            <a:t>9.77</a:t>
                          </a:r>
                        </a:p>
                      </a:txBody>
                      <a:tcPr/>
                    </a:tc>
                    <a:tc>
                      <a:txBody>
                        <a:bodyPr/>
                        <a:lstStyle/>
                        <a:p>
                          <a:r>
                            <a:rPr lang="ru-RU" dirty="0"/>
                            <a:t>3.96</a:t>
                          </a:r>
                          <a14:m>
                            <m:oMath xmlns:m="http://schemas.openxmlformats.org/officeDocument/2006/math">
                              <m:r>
                                <a:rPr lang="ru-RU" i="1" smtClean="0">
                                  <a:latin typeface="Cambria Math" panose="02040503050406030204" pitchFamily="18" charset="0"/>
                                  <a:ea typeface="Cambria Math" panose="02040503050406030204" pitchFamily="18" charset="0"/>
                                </a:rPr>
                                <m:t>∙</m:t>
                              </m:r>
                              <m:sSup>
                                <m:sSupPr>
                                  <m:ctrlPr>
                                    <a:rPr lang="ru-RU" i="1" smtClean="0">
                                      <a:latin typeface="Cambria Math" panose="02040503050406030204" pitchFamily="18" charset="0"/>
                                      <a:ea typeface="Cambria Math" panose="02040503050406030204" pitchFamily="18" charset="0"/>
                                    </a:rPr>
                                  </m:ctrlPr>
                                </m:sSupPr>
                                <m:e>
                                  <m:r>
                                    <a:rPr lang="ru-RU" b="0" i="1" smtClean="0">
                                      <a:latin typeface="Cambria Math" panose="02040503050406030204" pitchFamily="18" charset="0"/>
                                      <a:ea typeface="Cambria Math" panose="02040503050406030204" pitchFamily="18" charset="0"/>
                                    </a:rPr>
                                    <m:t>10</m:t>
                                  </m:r>
                                </m:e>
                                <m:sup>
                                  <m:r>
                                    <a:rPr lang="ru-RU" b="0" i="1" smtClean="0">
                                      <a:latin typeface="Cambria Math" panose="02040503050406030204" pitchFamily="18" charset="0"/>
                                      <a:ea typeface="Cambria Math" panose="02040503050406030204" pitchFamily="18" charset="0"/>
                                    </a:rPr>
                                    <m:t>−1</m:t>
                                  </m:r>
                                </m:sup>
                              </m:sSup>
                            </m:oMath>
                          </a14:m>
                          <a:endParaRPr lang="ru-RU" dirty="0"/>
                        </a:p>
                      </a:txBody>
                      <a:tcPr/>
                    </a:tc>
                    <a:tc>
                      <a:txBody>
                        <a:bodyPr/>
                        <a:lstStyle/>
                        <a:p>
                          <a:r>
                            <a:rPr lang="ru-RU" dirty="0"/>
                            <a:t>3.87</a:t>
                          </a:r>
                          <a14:m>
                            <m:oMath xmlns:m="http://schemas.openxmlformats.org/officeDocument/2006/math">
                              <m:r>
                                <a:rPr lang="ru-RU" i="1" smtClean="0">
                                  <a:latin typeface="Cambria Math" panose="02040503050406030204" pitchFamily="18" charset="0"/>
                                  <a:ea typeface="Cambria Math" panose="02040503050406030204" pitchFamily="18" charset="0"/>
                                </a:rPr>
                                <m:t>∙</m:t>
                              </m:r>
                              <m:sSup>
                                <m:sSupPr>
                                  <m:ctrlPr>
                                    <a:rPr lang="ru-RU" i="1" smtClean="0">
                                      <a:latin typeface="Cambria Math" panose="02040503050406030204" pitchFamily="18" charset="0"/>
                                      <a:ea typeface="Cambria Math" panose="02040503050406030204" pitchFamily="18" charset="0"/>
                                    </a:rPr>
                                  </m:ctrlPr>
                                </m:sSupPr>
                                <m:e>
                                  <m:r>
                                    <a:rPr lang="ru-RU" b="0" i="1" smtClean="0">
                                      <a:latin typeface="Cambria Math" panose="02040503050406030204" pitchFamily="18" charset="0"/>
                                      <a:ea typeface="Cambria Math" panose="02040503050406030204" pitchFamily="18" charset="0"/>
                                    </a:rPr>
                                    <m:t>10</m:t>
                                  </m:r>
                                </m:e>
                                <m:sup>
                                  <m:r>
                                    <a:rPr lang="ru-RU" b="0" i="1" smtClean="0">
                                      <a:latin typeface="Cambria Math" panose="02040503050406030204" pitchFamily="18" charset="0"/>
                                      <a:ea typeface="Cambria Math" panose="02040503050406030204" pitchFamily="18" charset="0"/>
                                    </a:rPr>
                                    <m:t>−3</m:t>
                                  </m:r>
                                </m:sup>
                              </m:sSup>
                            </m:oMath>
                          </a14:m>
                          <a:endParaRPr lang="ru-RU" dirty="0"/>
                        </a:p>
                      </a:txBody>
                      <a:tcPr/>
                    </a:tc>
                    <a:extLst>
                      <a:ext uri="{0D108BD9-81ED-4DB2-BD59-A6C34878D82A}">
                        <a16:rowId xmlns:a16="http://schemas.microsoft.com/office/drawing/2014/main" val="3013237535"/>
                      </a:ext>
                    </a:extLst>
                  </a:tr>
                  <a:tr h="370840">
                    <a:tc>
                      <a:txBody>
                        <a:bodyPr/>
                        <a:lstStyle/>
                        <a:p>
                          <a:r>
                            <a:rPr lang="ru-RU" dirty="0"/>
                            <a:t>1000</a:t>
                          </a:r>
                        </a:p>
                      </a:txBody>
                      <a:tcPr/>
                    </a:tc>
                    <a:tc>
                      <a:txBody>
                        <a:bodyPr/>
                        <a:lstStyle/>
                        <a:p>
                          <a:r>
                            <a:rPr lang="ru-RU" dirty="0"/>
                            <a:t>1.93</a:t>
                          </a:r>
                        </a:p>
                      </a:txBody>
                      <a:tcPr/>
                    </a:tc>
                    <a:tc>
                      <a:txBody>
                        <a:bodyPr/>
                        <a:lstStyle/>
                        <a:p>
                          <a:r>
                            <a:rPr lang="ru-RU" dirty="0"/>
                            <a:t>7.71</a:t>
                          </a:r>
                        </a:p>
                      </a:txBody>
                      <a:tcPr/>
                    </a:tc>
                    <a:tc>
                      <a:txBody>
                        <a:bodyPr/>
                        <a:lstStyle/>
                        <a:p>
                          <a:r>
                            <a:rPr lang="ru-RU" dirty="0"/>
                            <a:t>2.06</a:t>
                          </a:r>
                          <a14:m>
                            <m:oMath xmlns:m="http://schemas.openxmlformats.org/officeDocument/2006/math">
                              <m:r>
                                <a:rPr lang="ru-RU" i="1" smtClean="0">
                                  <a:latin typeface="Cambria Math" panose="02040503050406030204" pitchFamily="18" charset="0"/>
                                  <a:ea typeface="Cambria Math" panose="02040503050406030204" pitchFamily="18" charset="0"/>
                                </a:rPr>
                                <m:t>∙</m:t>
                              </m:r>
                              <m:sSup>
                                <m:sSupPr>
                                  <m:ctrlPr>
                                    <a:rPr lang="ru-RU" i="1" smtClean="0">
                                      <a:latin typeface="Cambria Math" panose="02040503050406030204" pitchFamily="18" charset="0"/>
                                      <a:ea typeface="Cambria Math" panose="02040503050406030204" pitchFamily="18" charset="0"/>
                                    </a:rPr>
                                  </m:ctrlPr>
                                </m:sSupPr>
                                <m:e>
                                  <m:r>
                                    <a:rPr lang="ru-RU" b="0" i="1" smtClean="0">
                                      <a:latin typeface="Cambria Math" panose="02040503050406030204" pitchFamily="18" charset="0"/>
                                      <a:ea typeface="Cambria Math" panose="02040503050406030204" pitchFamily="18" charset="0"/>
                                    </a:rPr>
                                    <m:t>10</m:t>
                                  </m:r>
                                </m:e>
                                <m:sup>
                                  <m:r>
                                    <a:rPr lang="ru-RU" b="0" i="1" smtClean="0">
                                      <a:latin typeface="Cambria Math" panose="02040503050406030204" pitchFamily="18" charset="0"/>
                                      <a:ea typeface="Cambria Math" panose="02040503050406030204" pitchFamily="18" charset="0"/>
                                    </a:rPr>
                                    <m:t>−2</m:t>
                                  </m:r>
                                </m:sup>
                              </m:sSup>
                            </m:oMath>
                          </a14:m>
                          <a:endParaRPr lang="ru-RU" dirty="0"/>
                        </a:p>
                      </a:txBody>
                      <a:tcPr/>
                    </a:tc>
                    <a:tc>
                      <a:txBody>
                        <a:bodyPr/>
                        <a:lstStyle/>
                        <a:p>
                          <a:r>
                            <a:rPr lang="ru-RU" dirty="0"/>
                            <a:t>10.4</a:t>
                          </a:r>
                        </a:p>
                      </a:txBody>
                      <a:tcPr/>
                    </a:tc>
                    <a:tc>
                      <a:txBody>
                        <a:bodyPr/>
                        <a:lstStyle/>
                        <a:p>
                          <a:r>
                            <a:rPr lang="ru-RU" dirty="0"/>
                            <a:t>7.04</a:t>
                          </a:r>
                          <a14:m>
                            <m:oMath xmlns:m="http://schemas.openxmlformats.org/officeDocument/2006/math">
                              <m:r>
                                <a:rPr lang="ru-RU" i="1" smtClean="0">
                                  <a:latin typeface="Cambria Math" panose="02040503050406030204" pitchFamily="18" charset="0"/>
                                  <a:ea typeface="Cambria Math" panose="02040503050406030204" pitchFamily="18" charset="0"/>
                                </a:rPr>
                                <m:t>∙</m:t>
                              </m:r>
                              <m:sSup>
                                <m:sSupPr>
                                  <m:ctrlPr>
                                    <a:rPr lang="ru-RU" i="1" smtClean="0">
                                      <a:latin typeface="Cambria Math" panose="02040503050406030204" pitchFamily="18" charset="0"/>
                                      <a:ea typeface="Cambria Math" panose="02040503050406030204" pitchFamily="18" charset="0"/>
                                    </a:rPr>
                                  </m:ctrlPr>
                                </m:sSupPr>
                                <m:e>
                                  <m:r>
                                    <a:rPr lang="ru-RU" b="0" i="1" smtClean="0">
                                      <a:latin typeface="Cambria Math" panose="02040503050406030204" pitchFamily="18" charset="0"/>
                                      <a:ea typeface="Cambria Math" panose="02040503050406030204" pitchFamily="18" charset="0"/>
                                    </a:rPr>
                                    <m:t>10</m:t>
                                  </m:r>
                                </m:e>
                                <m:sup>
                                  <m:r>
                                    <a:rPr lang="ru-RU" b="0" i="1" smtClean="0">
                                      <a:latin typeface="Cambria Math" panose="02040503050406030204" pitchFamily="18" charset="0"/>
                                      <a:ea typeface="Cambria Math" panose="02040503050406030204" pitchFamily="18" charset="0"/>
                                    </a:rPr>
                                    <m:t>−2</m:t>
                                  </m:r>
                                </m:sup>
                              </m:sSup>
                            </m:oMath>
                          </a14:m>
                          <a:endParaRPr lang="ru-RU" dirty="0"/>
                        </a:p>
                      </a:txBody>
                      <a:tcPr/>
                    </a:tc>
                    <a:tc>
                      <a:txBody>
                        <a:bodyPr/>
                        <a:lstStyle/>
                        <a:p>
                          <a:r>
                            <a:rPr lang="ru-RU" dirty="0"/>
                            <a:t>7.32</a:t>
                          </a:r>
                          <a14:m>
                            <m:oMath xmlns:m="http://schemas.openxmlformats.org/officeDocument/2006/math">
                              <m:r>
                                <a:rPr lang="ru-RU" i="1" smtClean="0">
                                  <a:latin typeface="Cambria Math" panose="02040503050406030204" pitchFamily="18" charset="0"/>
                                  <a:ea typeface="Cambria Math" panose="02040503050406030204" pitchFamily="18" charset="0"/>
                                </a:rPr>
                                <m:t>∙</m:t>
                              </m:r>
                              <m:sSup>
                                <m:sSupPr>
                                  <m:ctrlPr>
                                    <a:rPr lang="ru-RU" i="1" smtClean="0">
                                      <a:latin typeface="Cambria Math" panose="02040503050406030204" pitchFamily="18" charset="0"/>
                                      <a:ea typeface="Cambria Math" panose="02040503050406030204" pitchFamily="18" charset="0"/>
                                    </a:rPr>
                                  </m:ctrlPr>
                                </m:sSupPr>
                                <m:e>
                                  <m:r>
                                    <a:rPr lang="ru-RU" b="0" i="1" smtClean="0">
                                      <a:latin typeface="Cambria Math" panose="02040503050406030204" pitchFamily="18" charset="0"/>
                                      <a:ea typeface="Cambria Math" panose="02040503050406030204" pitchFamily="18" charset="0"/>
                                    </a:rPr>
                                    <m:t>10</m:t>
                                  </m:r>
                                </m:e>
                                <m:sup>
                                  <m:r>
                                    <a:rPr lang="ru-RU" b="0" i="1" smtClean="0">
                                      <a:latin typeface="Cambria Math" panose="02040503050406030204" pitchFamily="18" charset="0"/>
                                      <a:ea typeface="Cambria Math" panose="02040503050406030204" pitchFamily="18" charset="0"/>
                                    </a:rPr>
                                    <m:t>−4</m:t>
                                  </m:r>
                                </m:sup>
                              </m:sSup>
                            </m:oMath>
                          </a14:m>
                          <a:endParaRPr lang="ru-RU" dirty="0"/>
                        </a:p>
                      </a:txBody>
                      <a:tcPr/>
                    </a:tc>
                    <a:extLst>
                      <a:ext uri="{0D108BD9-81ED-4DB2-BD59-A6C34878D82A}">
                        <a16:rowId xmlns:a16="http://schemas.microsoft.com/office/drawing/2014/main" val="1672734798"/>
                      </a:ext>
                    </a:extLst>
                  </a:tr>
                </a:tbl>
              </a:graphicData>
            </a:graphic>
          </p:graphicFrame>
        </mc:Choice>
        <mc:Fallback xmlns="">
          <p:graphicFrame>
            <p:nvGraphicFramePr>
              <p:cNvPr id="4" name="Объект 3">
                <a:extLst>
                  <a:ext uri="{FF2B5EF4-FFF2-40B4-BE49-F238E27FC236}">
                    <a16:creationId xmlns:a16="http://schemas.microsoft.com/office/drawing/2014/main" id="{E13572C5-90CE-B769-09C6-73D06BA7BAFA}"/>
                  </a:ext>
                </a:extLst>
              </p:cNvPr>
              <p:cNvGraphicFramePr>
                <a:graphicFrameLocks noGrp="1"/>
              </p:cNvGraphicFramePr>
              <p:nvPr>
                <p:ph sz="half" idx="1"/>
                <p:extLst>
                  <p:ext uri="{D42A27DB-BD31-4B8C-83A1-F6EECF244321}">
                    <p14:modId xmlns:p14="http://schemas.microsoft.com/office/powerpoint/2010/main" val="3399596777"/>
                  </p:ext>
                </p:extLst>
              </p:nvPr>
            </p:nvGraphicFramePr>
            <p:xfrm>
              <a:off x="169863" y="4748180"/>
              <a:ext cx="11852274" cy="1855280"/>
            </p:xfrm>
            <a:graphic>
              <a:graphicData uri="http://schemas.openxmlformats.org/drawingml/2006/table">
                <a:tbl>
                  <a:tblPr firstRow="1" bandRow="1">
                    <a:tableStyleId>{5C22544A-7EE6-4342-B048-85BDC9FD1C3A}</a:tableStyleId>
                  </a:tblPr>
                  <a:tblGrid>
                    <a:gridCol w="1693182">
                      <a:extLst>
                        <a:ext uri="{9D8B030D-6E8A-4147-A177-3AD203B41FA5}">
                          <a16:colId xmlns:a16="http://schemas.microsoft.com/office/drawing/2014/main" val="3461415044"/>
                        </a:ext>
                      </a:extLst>
                    </a:gridCol>
                    <a:gridCol w="1693182">
                      <a:extLst>
                        <a:ext uri="{9D8B030D-6E8A-4147-A177-3AD203B41FA5}">
                          <a16:colId xmlns:a16="http://schemas.microsoft.com/office/drawing/2014/main" val="808136541"/>
                        </a:ext>
                      </a:extLst>
                    </a:gridCol>
                    <a:gridCol w="1693182">
                      <a:extLst>
                        <a:ext uri="{9D8B030D-6E8A-4147-A177-3AD203B41FA5}">
                          <a16:colId xmlns:a16="http://schemas.microsoft.com/office/drawing/2014/main" val="1222952469"/>
                        </a:ext>
                      </a:extLst>
                    </a:gridCol>
                    <a:gridCol w="1693182">
                      <a:extLst>
                        <a:ext uri="{9D8B030D-6E8A-4147-A177-3AD203B41FA5}">
                          <a16:colId xmlns:a16="http://schemas.microsoft.com/office/drawing/2014/main" val="1659970088"/>
                        </a:ext>
                      </a:extLst>
                    </a:gridCol>
                    <a:gridCol w="1693182">
                      <a:extLst>
                        <a:ext uri="{9D8B030D-6E8A-4147-A177-3AD203B41FA5}">
                          <a16:colId xmlns:a16="http://schemas.microsoft.com/office/drawing/2014/main" val="2720043979"/>
                        </a:ext>
                      </a:extLst>
                    </a:gridCol>
                    <a:gridCol w="1693182">
                      <a:extLst>
                        <a:ext uri="{9D8B030D-6E8A-4147-A177-3AD203B41FA5}">
                          <a16:colId xmlns:a16="http://schemas.microsoft.com/office/drawing/2014/main" val="1176387286"/>
                        </a:ext>
                      </a:extLst>
                    </a:gridCol>
                    <a:gridCol w="1693182">
                      <a:extLst>
                        <a:ext uri="{9D8B030D-6E8A-4147-A177-3AD203B41FA5}">
                          <a16:colId xmlns:a16="http://schemas.microsoft.com/office/drawing/2014/main" val="2574265107"/>
                        </a:ext>
                      </a:extLst>
                    </a:gridCol>
                  </a:tblGrid>
                  <a:tr h="371920">
                    <a:tc>
                      <a:txBody>
                        <a:bodyPr/>
                        <a:lstStyle/>
                        <a:p>
                          <a:r>
                            <a:rPr lang="en-US" dirty="0"/>
                            <a:t>h, </a:t>
                          </a:r>
                          <a:r>
                            <a:rPr lang="en-US" i="1" dirty="0"/>
                            <a:t>km</a:t>
                          </a:r>
                          <a:endParaRPr lang="ru-RU" i="1" dirty="0"/>
                        </a:p>
                      </a:txBody>
                      <a:tcPr/>
                    </a:tc>
                    <a:tc>
                      <a:txBody>
                        <a:bodyPr/>
                        <a:lstStyle/>
                        <a:p>
                          <a:endParaRPr lang="ru-RU"/>
                        </a:p>
                      </a:txBody>
                      <a:tcPr>
                        <a:blipFill>
                          <a:blip r:embed="rId2"/>
                          <a:stretch>
                            <a:fillRect l="-100360" t="-111475" r="-501439" b="-426230"/>
                          </a:stretch>
                        </a:blipFill>
                      </a:tcPr>
                    </a:tc>
                    <a:tc>
                      <a:txBody>
                        <a:bodyPr/>
                        <a:lstStyle/>
                        <a:p>
                          <a:endParaRPr lang="ru-RU"/>
                        </a:p>
                      </a:txBody>
                      <a:tcPr>
                        <a:blipFill>
                          <a:blip r:embed="rId2"/>
                          <a:stretch>
                            <a:fillRect l="-200360" t="-111475" r="-401439" b="-426230"/>
                          </a:stretch>
                        </a:blipFill>
                      </a:tcPr>
                    </a:tc>
                    <a:tc>
                      <a:txBody>
                        <a:bodyPr/>
                        <a:lstStyle/>
                        <a:p>
                          <a:endParaRPr lang="ru-RU"/>
                        </a:p>
                      </a:txBody>
                      <a:tcPr>
                        <a:blipFill>
                          <a:blip r:embed="rId2"/>
                          <a:stretch>
                            <a:fillRect l="-300360" t="-111475" r="-301439" b="-426230"/>
                          </a:stretch>
                        </a:blipFill>
                      </a:tcPr>
                    </a:tc>
                    <a:tc>
                      <a:txBody>
                        <a:bodyPr/>
                        <a:lstStyle/>
                        <a:p>
                          <a:endParaRPr lang="ru-RU"/>
                        </a:p>
                      </a:txBody>
                      <a:tcPr>
                        <a:blipFill>
                          <a:blip r:embed="rId2"/>
                          <a:stretch>
                            <a:fillRect l="-400360" t="-111475" r="-201439" b="-426230"/>
                          </a:stretch>
                        </a:blipFill>
                      </a:tcPr>
                    </a:tc>
                    <a:tc>
                      <a:txBody>
                        <a:bodyPr/>
                        <a:lstStyle/>
                        <a:p>
                          <a:endParaRPr lang="ru-RU"/>
                        </a:p>
                      </a:txBody>
                      <a:tcPr>
                        <a:blipFill>
                          <a:blip r:embed="rId2"/>
                          <a:stretch>
                            <a:fillRect l="-500360" t="-111475" r="-101439" b="-426230"/>
                          </a:stretch>
                        </a:blipFill>
                      </a:tcPr>
                    </a:tc>
                    <a:tc>
                      <a:txBody>
                        <a:bodyPr/>
                        <a:lstStyle/>
                        <a:p>
                          <a:endParaRPr lang="ru-RU"/>
                        </a:p>
                      </a:txBody>
                      <a:tcPr>
                        <a:blipFill>
                          <a:blip r:embed="rId2"/>
                          <a:stretch>
                            <a:fillRect l="-600360" t="-111475" r="-1439" b="-426230"/>
                          </a:stretch>
                        </a:blipFill>
                      </a:tcPr>
                    </a:tc>
                    <a:extLst>
                      <a:ext uri="{0D108BD9-81ED-4DB2-BD59-A6C34878D82A}">
                        <a16:rowId xmlns:a16="http://schemas.microsoft.com/office/drawing/2014/main" val="1642204124"/>
                      </a:ext>
                    </a:extLst>
                  </a:tr>
                  <a:tr h="370840">
                    <a:tc>
                      <a:txBody>
                        <a:bodyPr/>
                        <a:lstStyle/>
                        <a:p>
                          <a:r>
                            <a:rPr lang="ru-RU" dirty="0"/>
                            <a:t>200</a:t>
                          </a:r>
                        </a:p>
                      </a:txBody>
                      <a:tcPr/>
                    </a:tc>
                    <a:tc>
                      <a:txBody>
                        <a:bodyPr/>
                        <a:lstStyle/>
                        <a:p>
                          <a:r>
                            <a:rPr lang="ru-RU" dirty="0"/>
                            <a:t>1.12</a:t>
                          </a:r>
                        </a:p>
                      </a:txBody>
                      <a:tcPr/>
                    </a:tc>
                    <a:tc>
                      <a:txBody>
                        <a:bodyPr/>
                        <a:lstStyle/>
                        <a:p>
                          <a:r>
                            <a:rPr lang="ru-RU" dirty="0"/>
                            <a:t>4.45</a:t>
                          </a:r>
                        </a:p>
                      </a:txBody>
                      <a:tcPr/>
                    </a:tc>
                    <a:tc>
                      <a:txBody>
                        <a:bodyPr/>
                        <a:lstStyle/>
                        <a:p>
                          <a:r>
                            <a:rPr lang="ru-RU" dirty="0"/>
                            <a:t>2.11</a:t>
                          </a:r>
                        </a:p>
                      </a:txBody>
                      <a:tcPr/>
                    </a:tc>
                    <a:tc>
                      <a:txBody>
                        <a:bodyPr/>
                        <a:lstStyle/>
                        <a:p>
                          <a:r>
                            <a:rPr lang="ru-RU" dirty="0"/>
                            <a:t>8.32</a:t>
                          </a:r>
                        </a:p>
                      </a:txBody>
                      <a:tcPr/>
                    </a:tc>
                    <a:tc>
                      <a:txBody>
                        <a:bodyPr/>
                        <a:lstStyle/>
                        <a:p>
                          <a:r>
                            <a:rPr lang="ru-RU" dirty="0"/>
                            <a:t>5.28</a:t>
                          </a:r>
                        </a:p>
                      </a:txBody>
                      <a:tcPr/>
                    </a:tc>
                    <a:tc>
                      <a:txBody>
                        <a:bodyPr/>
                        <a:lstStyle/>
                        <a:p>
                          <a:endParaRPr lang="ru-RU"/>
                        </a:p>
                      </a:txBody>
                      <a:tcPr>
                        <a:blipFill>
                          <a:blip r:embed="rId2"/>
                          <a:stretch>
                            <a:fillRect l="-600360" t="-208065" r="-1439" b="-319355"/>
                          </a:stretch>
                        </a:blipFill>
                      </a:tcPr>
                    </a:tc>
                    <a:extLst>
                      <a:ext uri="{0D108BD9-81ED-4DB2-BD59-A6C34878D82A}">
                        <a16:rowId xmlns:a16="http://schemas.microsoft.com/office/drawing/2014/main" val="2594900468"/>
                      </a:ext>
                    </a:extLst>
                  </a:tr>
                  <a:tr h="370840">
                    <a:tc>
                      <a:txBody>
                        <a:bodyPr/>
                        <a:lstStyle/>
                        <a:p>
                          <a:r>
                            <a:rPr lang="ru-RU" dirty="0"/>
                            <a:t>400</a:t>
                          </a:r>
                        </a:p>
                      </a:txBody>
                      <a:tcPr/>
                    </a:tc>
                    <a:tc>
                      <a:txBody>
                        <a:bodyPr/>
                        <a:lstStyle/>
                        <a:p>
                          <a:r>
                            <a:rPr lang="ru-RU" dirty="0"/>
                            <a:t>1.37</a:t>
                          </a:r>
                        </a:p>
                      </a:txBody>
                      <a:tcPr/>
                    </a:tc>
                    <a:tc>
                      <a:txBody>
                        <a:bodyPr/>
                        <a:lstStyle/>
                        <a:p>
                          <a:r>
                            <a:rPr lang="ru-RU" dirty="0"/>
                            <a:t>5.45</a:t>
                          </a:r>
                        </a:p>
                      </a:txBody>
                      <a:tcPr/>
                    </a:tc>
                    <a:tc>
                      <a:txBody>
                        <a:bodyPr/>
                        <a:lstStyle/>
                        <a:p>
                          <a:endParaRPr lang="ru-RU"/>
                        </a:p>
                      </a:txBody>
                      <a:tcPr>
                        <a:blipFill>
                          <a:blip r:embed="rId2"/>
                          <a:stretch>
                            <a:fillRect l="-300360" t="-313115" r="-301439" b="-224590"/>
                          </a:stretch>
                        </a:blipFill>
                      </a:tcPr>
                    </a:tc>
                    <a:tc>
                      <a:txBody>
                        <a:bodyPr/>
                        <a:lstStyle/>
                        <a:p>
                          <a:r>
                            <a:rPr lang="ru-RU" dirty="0"/>
                            <a:t>8.98</a:t>
                          </a:r>
                        </a:p>
                      </a:txBody>
                      <a:tcPr/>
                    </a:tc>
                    <a:tc>
                      <a:txBody>
                        <a:bodyPr/>
                        <a:lstStyle/>
                        <a:p>
                          <a:r>
                            <a:rPr lang="ru-RU" dirty="0"/>
                            <a:t>2.23</a:t>
                          </a:r>
                        </a:p>
                      </a:txBody>
                      <a:tcPr/>
                    </a:tc>
                    <a:tc>
                      <a:txBody>
                        <a:bodyPr/>
                        <a:lstStyle/>
                        <a:p>
                          <a:endParaRPr lang="ru-RU"/>
                        </a:p>
                      </a:txBody>
                      <a:tcPr>
                        <a:blipFill>
                          <a:blip r:embed="rId2"/>
                          <a:stretch>
                            <a:fillRect l="-600360" t="-313115" r="-1439" b="-224590"/>
                          </a:stretch>
                        </a:blipFill>
                      </a:tcPr>
                    </a:tc>
                    <a:extLst>
                      <a:ext uri="{0D108BD9-81ED-4DB2-BD59-A6C34878D82A}">
                        <a16:rowId xmlns:a16="http://schemas.microsoft.com/office/drawing/2014/main" val="4206060958"/>
                      </a:ext>
                    </a:extLst>
                  </a:tr>
                  <a:tr h="370840">
                    <a:tc>
                      <a:txBody>
                        <a:bodyPr/>
                        <a:lstStyle/>
                        <a:p>
                          <a:r>
                            <a:rPr lang="ru-RU" dirty="0"/>
                            <a:t>700</a:t>
                          </a:r>
                        </a:p>
                      </a:txBody>
                      <a:tcPr/>
                    </a:tc>
                    <a:tc>
                      <a:txBody>
                        <a:bodyPr/>
                        <a:lstStyle/>
                        <a:p>
                          <a:r>
                            <a:rPr lang="ru-RU" dirty="0"/>
                            <a:t>1.68</a:t>
                          </a:r>
                        </a:p>
                      </a:txBody>
                      <a:tcPr/>
                    </a:tc>
                    <a:tc>
                      <a:txBody>
                        <a:bodyPr/>
                        <a:lstStyle/>
                        <a:p>
                          <a:r>
                            <a:rPr lang="ru-RU" dirty="0"/>
                            <a:t>6.67</a:t>
                          </a:r>
                        </a:p>
                      </a:txBody>
                      <a:tcPr/>
                    </a:tc>
                    <a:tc>
                      <a:txBody>
                        <a:bodyPr/>
                        <a:lstStyle/>
                        <a:p>
                          <a:endParaRPr lang="ru-RU"/>
                        </a:p>
                      </a:txBody>
                      <a:tcPr>
                        <a:blipFill>
                          <a:blip r:embed="rId2"/>
                          <a:stretch>
                            <a:fillRect l="-300360" t="-413115" r="-301439" b="-124590"/>
                          </a:stretch>
                        </a:blipFill>
                      </a:tcPr>
                    </a:tc>
                    <a:tc>
                      <a:txBody>
                        <a:bodyPr/>
                        <a:lstStyle/>
                        <a:p>
                          <a:r>
                            <a:rPr lang="ru-RU" dirty="0"/>
                            <a:t>9.77</a:t>
                          </a:r>
                        </a:p>
                      </a:txBody>
                      <a:tcPr/>
                    </a:tc>
                    <a:tc>
                      <a:txBody>
                        <a:bodyPr/>
                        <a:lstStyle/>
                        <a:p>
                          <a:endParaRPr lang="ru-RU"/>
                        </a:p>
                      </a:txBody>
                      <a:tcPr>
                        <a:blipFill>
                          <a:blip r:embed="rId2"/>
                          <a:stretch>
                            <a:fillRect l="-500360" t="-413115" r="-101439" b="-124590"/>
                          </a:stretch>
                        </a:blipFill>
                      </a:tcPr>
                    </a:tc>
                    <a:tc>
                      <a:txBody>
                        <a:bodyPr/>
                        <a:lstStyle/>
                        <a:p>
                          <a:endParaRPr lang="ru-RU"/>
                        </a:p>
                      </a:txBody>
                      <a:tcPr>
                        <a:blipFill>
                          <a:blip r:embed="rId2"/>
                          <a:stretch>
                            <a:fillRect l="-600360" t="-413115" r="-1439" b="-124590"/>
                          </a:stretch>
                        </a:blipFill>
                      </a:tcPr>
                    </a:tc>
                    <a:extLst>
                      <a:ext uri="{0D108BD9-81ED-4DB2-BD59-A6C34878D82A}">
                        <a16:rowId xmlns:a16="http://schemas.microsoft.com/office/drawing/2014/main" val="3013237535"/>
                      </a:ext>
                    </a:extLst>
                  </a:tr>
                  <a:tr h="370840">
                    <a:tc>
                      <a:txBody>
                        <a:bodyPr/>
                        <a:lstStyle/>
                        <a:p>
                          <a:r>
                            <a:rPr lang="ru-RU" dirty="0"/>
                            <a:t>1000</a:t>
                          </a:r>
                        </a:p>
                      </a:txBody>
                      <a:tcPr/>
                    </a:tc>
                    <a:tc>
                      <a:txBody>
                        <a:bodyPr/>
                        <a:lstStyle/>
                        <a:p>
                          <a:r>
                            <a:rPr lang="ru-RU" dirty="0"/>
                            <a:t>1.93</a:t>
                          </a:r>
                        </a:p>
                      </a:txBody>
                      <a:tcPr/>
                    </a:tc>
                    <a:tc>
                      <a:txBody>
                        <a:bodyPr/>
                        <a:lstStyle/>
                        <a:p>
                          <a:r>
                            <a:rPr lang="ru-RU" dirty="0"/>
                            <a:t>7.71</a:t>
                          </a:r>
                        </a:p>
                      </a:txBody>
                      <a:tcPr/>
                    </a:tc>
                    <a:tc>
                      <a:txBody>
                        <a:bodyPr/>
                        <a:lstStyle/>
                        <a:p>
                          <a:endParaRPr lang="ru-RU"/>
                        </a:p>
                      </a:txBody>
                      <a:tcPr>
                        <a:blipFill>
                          <a:blip r:embed="rId2"/>
                          <a:stretch>
                            <a:fillRect l="-300360" t="-513115" r="-301439" b="-24590"/>
                          </a:stretch>
                        </a:blipFill>
                      </a:tcPr>
                    </a:tc>
                    <a:tc>
                      <a:txBody>
                        <a:bodyPr/>
                        <a:lstStyle/>
                        <a:p>
                          <a:r>
                            <a:rPr lang="ru-RU" dirty="0"/>
                            <a:t>10.4</a:t>
                          </a:r>
                        </a:p>
                      </a:txBody>
                      <a:tcPr/>
                    </a:tc>
                    <a:tc>
                      <a:txBody>
                        <a:bodyPr/>
                        <a:lstStyle/>
                        <a:p>
                          <a:endParaRPr lang="ru-RU"/>
                        </a:p>
                      </a:txBody>
                      <a:tcPr>
                        <a:blipFill>
                          <a:blip r:embed="rId2"/>
                          <a:stretch>
                            <a:fillRect l="-500360" t="-513115" r="-101439" b="-24590"/>
                          </a:stretch>
                        </a:blipFill>
                      </a:tcPr>
                    </a:tc>
                    <a:tc>
                      <a:txBody>
                        <a:bodyPr/>
                        <a:lstStyle/>
                        <a:p>
                          <a:endParaRPr lang="ru-RU"/>
                        </a:p>
                      </a:txBody>
                      <a:tcPr>
                        <a:blipFill>
                          <a:blip r:embed="rId2"/>
                          <a:stretch>
                            <a:fillRect l="-600360" t="-513115" r="-1439" b="-24590"/>
                          </a:stretch>
                        </a:blipFill>
                      </a:tcPr>
                    </a:tc>
                    <a:extLst>
                      <a:ext uri="{0D108BD9-81ED-4DB2-BD59-A6C34878D82A}">
                        <a16:rowId xmlns:a16="http://schemas.microsoft.com/office/drawing/2014/main" val="1672734798"/>
                      </a:ext>
                    </a:extLst>
                  </a:tr>
                </a:tbl>
              </a:graphicData>
            </a:graphic>
          </p:graphicFrame>
        </mc:Fallback>
      </mc:AlternateContent>
      <p:sp>
        <p:nvSpPr>
          <p:cNvPr id="3" name="Заголовок 2">
            <a:extLst>
              <a:ext uri="{FF2B5EF4-FFF2-40B4-BE49-F238E27FC236}">
                <a16:creationId xmlns:a16="http://schemas.microsoft.com/office/drawing/2014/main" id="{13633B68-5827-560B-C6C5-6730B734CFD7}"/>
              </a:ext>
            </a:extLst>
          </p:cNvPr>
          <p:cNvSpPr>
            <a:spLocks noGrp="1"/>
          </p:cNvSpPr>
          <p:nvPr>
            <p:ph type="title"/>
          </p:nvPr>
        </p:nvSpPr>
        <p:spPr>
          <a:xfrm>
            <a:off x="165735" y="345807"/>
            <a:ext cx="10860334" cy="559986"/>
          </a:xfrm>
        </p:spPr>
        <p:txBody>
          <a:bodyPr/>
          <a:lstStyle/>
          <a:p>
            <a:pPr algn="ctr"/>
            <a:r>
              <a:rPr lang="en-US" sz="3200" b="1" dirty="0">
                <a:latin typeface="Times New Roman" panose="02020603050405020304" pitchFamily="18" charset="0"/>
                <a:cs typeface="Times New Roman" panose="02020603050405020304" pitchFamily="18" charset="0"/>
              </a:rPr>
              <a:t>Ion sail in the low Earth orbit region.</a:t>
            </a:r>
            <a:endParaRPr lang="ru-RU" sz="3200"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6AF5C75F-5018-9557-93E0-A8846E6C9F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735" y="994411"/>
            <a:ext cx="2761488" cy="2615184"/>
          </a:xfrm>
          <a:prstGeom prst="rect">
            <a:avLst/>
          </a:prstGeom>
        </p:spPr>
      </p:pic>
      <p:pic>
        <p:nvPicPr>
          <p:cNvPr id="8" name="Рисунок 7">
            <a:extLst>
              <a:ext uri="{FF2B5EF4-FFF2-40B4-BE49-F238E27FC236}">
                <a16:creationId xmlns:a16="http://schemas.microsoft.com/office/drawing/2014/main" id="{9F09B332-B291-113A-43F2-9B8596DDCE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3911" y="998352"/>
            <a:ext cx="2996184" cy="1386840"/>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FAB946F-7A71-1CA6-1793-C3C59993ADA6}"/>
                  </a:ext>
                </a:extLst>
              </p:cNvPr>
              <p:cNvSpPr txBox="1"/>
              <p:nvPr/>
            </p:nvSpPr>
            <p:spPr>
              <a:xfrm>
                <a:off x="6276514" y="1133243"/>
                <a:ext cx="5915486" cy="2512547"/>
              </a:xfrm>
              <a:prstGeom prst="rect">
                <a:avLst/>
              </a:prstGeom>
              <a:noFill/>
            </p:spPr>
            <p:txBody>
              <a:bodyPr wrap="square" rtlCol="0">
                <a:spAutoFit/>
              </a:bodyPr>
              <a:lstStyle/>
              <a:p>
                <a14:m>
                  <m:oMath xmlns:m="http://schemas.openxmlformats.org/officeDocument/2006/math">
                    <m:sSub>
                      <m:sSubPr>
                        <m:ctrlPr>
                          <a:rPr lang="ru-RU" sz="200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𝑒</m:t>
                        </m:r>
                      </m:sub>
                    </m:sSub>
                    <m:d>
                      <m:dPr>
                        <m:ctrlPr>
                          <a:rPr lang="en-US" sz="2000" b="0" i="1" smtClean="0">
                            <a:latin typeface="Cambria Math" panose="02040503050406030204" pitchFamily="18" charset="0"/>
                          </a:rPr>
                        </m:ctrlPr>
                      </m:dPr>
                      <m:e>
                        <m:r>
                          <a:rPr lang="en-US" sz="2000" b="0" i="1" smtClean="0">
                            <a:latin typeface="Cambria Math" panose="02040503050406030204" pitchFamily="18" charset="0"/>
                          </a:rPr>
                          <m:t>h</m:t>
                        </m:r>
                      </m:e>
                    </m:d>
                    <m:r>
                      <a:rPr lang="en-US" sz="2000" b="0" i="1" smtClean="0">
                        <a:latin typeface="Cambria Math" panose="02040503050406030204" pitchFamily="18" charset="0"/>
                      </a:rPr>
                      <m:t>=</m:t>
                    </m:r>
                    <m:sSub>
                      <m:sSubPr>
                        <m:ctrlPr>
                          <a:rPr lang="ru-RU" sz="2000" b="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𝑒</m:t>
                        </m:r>
                      </m:sub>
                    </m:sSub>
                    <m:d>
                      <m:dPr>
                        <m:ctrlPr>
                          <a:rPr lang="en-US" sz="2000" b="0" i="1" smtClean="0">
                            <a:latin typeface="Cambria Math" panose="02040503050406030204" pitchFamily="18" charset="0"/>
                          </a:rPr>
                        </m:ctrlPr>
                      </m:dPr>
                      <m:e>
                        <m:r>
                          <a:rPr lang="en-US" sz="2000" b="0" i="1" smtClean="0">
                            <a:latin typeface="Cambria Math" panose="02040503050406030204" pitchFamily="18" charset="0"/>
                          </a:rPr>
                          <m:t>250</m:t>
                        </m:r>
                      </m:e>
                    </m:d>
                    <m:r>
                      <a:rPr lang="en-US" sz="2000" b="0" i="1" smtClean="0">
                        <a:latin typeface="Cambria Math" panose="02040503050406030204" pitchFamily="18" charset="0"/>
                      </a:rPr>
                      <m:t>=7.5</m:t>
                    </m:r>
                    <m:r>
                      <a:rPr lang="en-US" sz="2000" b="0" i="1" smtClean="0">
                        <a:latin typeface="Cambria Math" panose="02040503050406030204" pitchFamily="18" charset="0"/>
                        <a:ea typeface="Cambria Math" panose="02040503050406030204" pitchFamily="18" charset="0"/>
                      </a:rPr>
                      <m:t>∙</m:t>
                    </m:r>
                    <m:sSup>
                      <m:sSupPr>
                        <m:ctrlPr>
                          <a:rPr lang="ru-RU" sz="2000" b="0" i="1" smtClean="0">
                            <a:latin typeface="Cambria Math" panose="02040503050406030204" pitchFamily="18" charset="0"/>
                            <a:ea typeface="Cambria Math" panose="02040503050406030204" pitchFamily="18" charset="0"/>
                          </a:rPr>
                        </m:ctrlPr>
                      </m:sSupPr>
                      <m:e>
                        <m:r>
                          <a:rPr lang="en-US" sz="2000" b="0" i="1" smtClean="0">
                            <a:latin typeface="Cambria Math" panose="02040503050406030204" pitchFamily="18" charset="0"/>
                            <a:ea typeface="Cambria Math" panose="02040503050406030204" pitchFamily="18" charset="0"/>
                          </a:rPr>
                          <m:t>10</m:t>
                        </m:r>
                      </m:e>
                      <m:sup>
                        <m:r>
                          <a:rPr lang="en-US" sz="2000" b="0" i="1" smtClean="0">
                            <a:latin typeface="Cambria Math" panose="02040503050406030204" pitchFamily="18" charset="0"/>
                            <a:ea typeface="Cambria Math" panose="02040503050406030204" pitchFamily="18" charset="0"/>
                          </a:rPr>
                          <m:t>5</m:t>
                        </m:r>
                      </m:sup>
                    </m:sSup>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h</m:t>
                    </m:r>
                    <m:r>
                      <a:rPr lang="en-US" sz="2000" b="0" i="1" smtClean="0">
                        <a:latin typeface="Cambria Math" panose="02040503050406030204" pitchFamily="18" charset="0"/>
                        <a:ea typeface="Cambria Math" panose="02040503050406030204" pitchFamily="18" charset="0"/>
                      </a:rPr>
                      <m:t>∈</m:t>
                    </m:r>
                    <m:d>
                      <m:dPr>
                        <m:begChr m:val="["/>
                        <m:endChr m:val="]"/>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200,250</m:t>
                        </m:r>
                      </m:e>
                    </m:d>
                  </m:oMath>
                </a14:m>
                <a:r>
                  <a:rPr lang="en-US" sz="2000" b="0" dirty="0">
                    <a:ea typeface="Cambria Math" panose="02040503050406030204" pitchFamily="18" charset="0"/>
                  </a:rPr>
                  <a:t>,</a:t>
                </a:r>
              </a:p>
              <a:p>
                <a14:m>
                  <m:oMath xmlns:m="http://schemas.openxmlformats.org/officeDocument/2006/math">
                    <m:sSub>
                      <m:sSubPr>
                        <m:ctrlPr>
                          <a:rPr lang="ru-RU" sz="200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𝑒</m:t>
                        </m:r>
                      </m:sub>
                    </m:sSub>
                    <m:d>
                      <m:dPr>
                        <m:ctrlPr>
                          <a:rPr lang="en-US" sz="2000" b="0" i="1" smtClean="0">
                            <a:latin typeface="Cambria Math" panose="02040503050406030204" pitchFamily="18" charset="0"/>
                          </a:rPr>
                        </m:ctrlPr>
                      </m:dPr>
                      <m:e>
                        <m:r>
                          <a:rPr lang="en-US" sz="2000" b="0" i="1" smtClean="0">
                            <a:latin typeface="Cambria Math" panose="02040503050406030204" pitchFamily="18" charset="0"/>
                          </a:rPr>
                          <m:t>h</m:t>
                        </m:r>
                      </m:e>
                    </m:d>
                    <m:r>
                      <a:rPr lang="en-US" sz="2000" b="0" i="1" smtClean="0">
                        <a:latin typeface="Cambria Math" panose="02040503050406030204" pitchFamily="18" charset="0"/>
                      </a:rPr>
                      <m:t>=</m:t>
                    </m:r>
                    <m:sSup>
                      <m:sSupPr>
                        <m:ctrlPr>
                          <a:rPr lang="ru-RU" sz="2000" b="0" i="1" smtClean="0">
                            <a:latin typeface="Cambria Math" panose="02040503050406030204" pitchFamily="18" charset="0"/>
                          </a:rPr>
                        </m:ctrlPr>
                      </m:sSupPr>
                      <m:e>
                        <m:r>
                          <a:rPr lang="en-US" sz="2000" b="0" i="1" smtClean="0">
                            <a:latin typeface="Cambria Math" panose="02040503050406030204" pitchFamily="18" charset="0"/>
                          </a:rPr>
                          <m:t>10</m:t>
                        </m:r>
                      </m:e>
                      <m:sup>
                        <m:r>
                          <a:rPr lang="en-US" sz="2000" b="0" i="1" smtClean="0">
                            <a:latin typeface="Cambria Math" panose="02040503050406030204" pitchFamily="18" charset="0"/>
                          </a:rPr>
                          <m:t>6</m:t>
                        </m:r>
                      </m:sup>
                    </m:sSup>
                    <m:r>
                      <a:rPr lang="ru-RU" sz="2000" b="0" i="1" smtClean="0">
                        <a:latin typeface="Cambria Math" panose="02040503050406030204" pitchFamily="18" charset="0"/>
                        <a:ea typeface="Cambria Math" panose="02040503050406030204" pitchFamily="18" charset="0"/>
                      </a:rPr>
                      <m:t>∙</m:t>
                    </m:r>
                    <m:sSup>
                      <m:sSupPr>
                        <m:ctrlPr>
                          <a:rPr lang="ru-RU" sz="2000" b="0" i="1" smtClean="0">
                            <a:latin typeface="Cambria Math" panose="02040503050406030204" pitchFamily="18" charset="0"/>
                            <a:ea typeface="Cambria Math" panose="02040503050406030204" pitchFamily="18" charset="0"/>
                          </a:rPr>
                        </m:ctrlPr>
                      </m:sSupPr>
                      <m:e>
                        <m:r>
                          <a:rPr lang="en-US" sz="2000" b="0" i="1" smtClean="0">
                            <a:latin typeface="Cambria Math" panose="02040503050406030204" pitchFamily="18" charset="0"/>
                            <a:ea typeface="Cambria Math" panose="02040503050406030204" pitchFamily="18" charset="0"/>
                          </a:rPr>
                          <m:t>10</m:t>
                        </m:r>
                      </m:e>
                      <m:sup>
                        <m:f>
                          <m:fPr>
                            <m:ctrlPr>
                              <a:rPr lang="ru-RU" sz="2000" b="0" i="1" smtClean="0">
                                <a:latin typeface="Cambria Math" panose="02040503050406030204" pitchFamily="18" charset="0"/>
                                <a:ea typeface="Cambria Math" panose="02040503050406030204" pitchFamily="18" charset="0"/>
                              </a:rPr>
                            </m:ctrlPr>
                          </m:fPr>
                          <m:num>
                            <m:r>
                              <a:rPr lang="en-US" sz="2000" b="0" i="1" smtClean="0">
                                <a:latin typeface="Cambria Math" panose="02040503050406030204" pitchFamily="18" charset="0"/>
                                <a:ea typeface="Cambria Math" panose="02040503050406030204" pitchFamily="18" charset="0"/>
                              </a:rPr>
                              <m:t>200−</m:t>
                            </m:r>
                            <m:r>
                              <a:rPr lang="en-US" sz="2000" b="0" i="1" smtClean="0">
                                <a:latin typeface="Cambria Math" panose="02040503050406030204" pitchFamily="18" charset="0"/>
                                <a:ea typeface="Cambria Math" panose="02040503050406030204" pitchFamily="18" charset="0"/>
                              </a:rPr>
                              <m:t>h</m:t>
                            </m:r>
                          </m:num>
                          <m:den>
                            <m:r>
                              <a:rPr lang="en-US" sz="2000" b="0" i="1" smtClean="0">
                                <a:latin typeface="Cambria Math" panose="02040503050406030204" pitchFamily="18" charset="0"/>
                                <a:ea typeface="Cambria Math" panose="02040503050406030204" pitchFamily="18" charset="0"/>
                              </a:rPr>
                              <m:t>400</m:t>
                            </m:r>
                          </m:den>
                        </m:f>
                      </m:sup>
                    </m:sSup>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h</m:t>
                    </m:r>
                    <m:r>
                      <a:rPr lang="en-US" sz="2000" b="0" i="1" smtClean="0">
                        <a:latin typeface="Cambria Math" panose="02040503050406030204" pitchFamily="18" charset="0"/>
                        <a:ea typeface="Cambria Math" panose="02040503050406030204" pitchFamily="18" charset="0"/>
                      </a:rPr>
                      <m:t>∈[250,1000]</m:t>
                    </m:r>
                  </m:oMath>
                </a14:m>
                <a:r>
                  <a:rPr lang="en-US" sz="2000" dirty="0"/>
                  <a:t>,</a:t>
                </a:r>
              </a:p>
              <a:p>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𝑛</m:t>
                        </m:r>
                      </m:e>
                      <m:sub>
                        <m:r>
                          <m:rPr>
                            <m:sty m:val="p"/>
                          </m:rPr>
                          <a:rPr lang="en-US" sz="2000" b="0" i="0" smtClean="0">
                            <a:latin typeface="Cambria Math" panose="02040503050406030204" pitchFamily="18" charset="0"/>
                          </a:rPr>
                          <m:t>H</m:t>
                        </m:r>
                      </m:sub>
                    </m:sSub>
                    <m:d>
                      <m:dPr>
                        <m:ctrlPr>
                          <a:rPr lang="en-US" sz="2000" b="0" i="1" smtClean="0">
                            <a:latin typeface="Cambria Math" panose="02040503050406030204" pitchFamily="18" charset="0"/>
                          </a:rPr>
                        </m:ctrlPr>
                      </m:dPr>
                      <m:e>
                        <m:r>
                          <a:rPr lang="en-US" sz="2000" b="0" i="1" smtClean="0">
                            <a:latin typeface="Cambria Math" panose="02040503050406030204" pitchFamily="18" charset="0"/>
                          </a:rPr>
                          <m:t>h</m:t>
                        </m:r>
                      </m:e>
                    </m:d>
                    <m:r>
                      <a:rPr lang="en-US" sz="2000" b="0" i="1" smtClean="0">
                        <a:latin typeface="Cambria Math" panose="02040503050406030204" pitchFamily="18" charset="0"/>
                      </a:rPr>
                      <m:t>=0,</m:t>
                    </m:r>
                    <m:r>
                      <a:rPr lang="en-US" sz="2000" b="0" i="1" smtClean="0">
                        <a:latin typeface="Cambria Math" panose="02040503050406030204" pitchFamily="18" charset="0"/>
                      </a:rPr>
                      <m:t>h</m:t>
                    </m:r>
                    <m:r>
                      <a:rPr lang="en-US" sz="2000" b="0" i="1" smtClean="0">
                        <a:latin typeface="Cambria Math" panose="02040503050406030204" pitchFamily="18" charset="0"/>
                        <a:ea typeface="Cambria Math" panose="02040503050406030204" pitchFamily="18" charset="0"/>
                      </a:rPr>
                      <m:t>∈</m:t>
                    </m:r>
                    <m:d>
                      <m:dPr>
                        <m:begChr m:val="["/>
                        <m:endChr m:val="]"/>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0,500</m:t>
                        </m:r>
                      </m:e>
                    </m:d>
                  </m:oMath>
                </a14:m>
                <a:r>
                  <a:rPr lang="en-US" sz="2000" dirty="0"/>
                  <a:t>,</a:t>
                </a:r>
              </a:p>
              <a:p>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𝑛</m:t>
                        </m:r>
                      </m:e>
                      <m:sub>
                        <m:r>
                          <m:rPr>
                            <m:sty m:val="p"/>
                          </m:rPr>
                          <a:rPr lang="en-US" sz="2000" b="0" i="0" smtClean="0">
                            <a:latin typeface="Cambria Math" panose="02040503050406030204" pitchFamily="18" charset="0"/>
                          </a:rPr>
                          <m:t>O</m:t>
                        </m:r>
                      </m:sub>
                    </m:sSub>
                    <m:d>
                      <m:dPr>
                        <m:ctrlPr>
                          <a:rPr lang="en-US" sz="2000" b="0" i="1" smtClean="0">
                            <a:latin typeface="Cambria Math" panose="02040503050406030204" pitchFamily="18" charset="0"/>
                          </a:rPr>
                        </m:ctrlPr>
                      </m:dPr>
                      <m:e>
                        <m:r>
                          <a:rPr lang="en-US" sz="2000" b="0" i="1" smtClean="0">
                            <a:latin typeface="Cambria Math" panose="02040503050406030204" pitchFamily="18" charset="0"/>
                          </a:rPr>
                          <m:t>h</m:t>
                        </m:r>
                      </m:e>
                    </m:d>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𝑒</m:t>
                        </m:r>
                      </m:sub>
                    </m:sSub>
                    <m:d>
                      <m:dPr>
                        <m:ctrlPr>
                          <a:rPr lang="en-US" sz="2000" b="0" i="1" smtClean="0">
                            <a:latin typeface="Cambria Math" panose="02040503050406030204" pitchFamily="18" charset="0"/>
                          </a:rPr>
                        </m:ctrlPr>
                      </m:dPr>
                      <m:e>
                        <m:r>
                          <a:rPr lang="en-US" sz="2000" b="0" i="1" smtClean="0">
                            <a:latin typeface="Cambria Math" panose="02040503050406030204" pitchFamily="18" charset="0"/>
                          </a:rPr>
                          <m:t>h</m:t>
                        </m:r>
                      </m:e>
                    </m:d>
                    <m:r>
                      <a:rPr lang="en-US" sz="2000" b="0" i="1" smtClean="0">
                        <a:latin typeface="Cambria Math" panose="02040503050406030204" pitchFamily="18" charset="0"/>
                      </a:rPr>
                      <m:t>,</m:t>
                    </m:r>
                    <m:r>
                      <a:rPr lang="en-US" sz="2000" b="0" i="1" smtClean="0">
                        <a:latin typeface="Cambria Math" panose="02040503050406030204" pitchFamily="18" charset="0"/>
                      </a:rPr>
                      <m:t>h</m:t>
                    </m:r>
                    <m:r>
                      <a:rPr lang="en-US" sz="2000" b="0" i="1" smtClean="0">
                        <a:latin typeface="Cambria Math" panose="02040503050406030204" pitchFamily="18" charset="0"/>
                        <a:ea typeface="Cambria Math" panose="02040503050406030204" pitchFamily="18" charset="0"/>
                      </a:rPr>
                      <m:t>∈[0,500]</m:t>
                    </m:r>
                  </m:oMath>
                </a14:m>
                <a:r>
                  <a:rPr lang="en-US" sz="2000" dirty="0"/>
                  <a:t>,</a:t>
                </a:r>
              </a:p>
              <a:p>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𝑛</m:t>
                        </m:r>
                      </m:e>
                      <m:sub>
                        <m:r>
                          <m:rPr>
                            <m:sty m:val="p"/>
                          </m:rPr>
                          <a:rPr lang="en-US" sz="2000" b="0" i="0" smtClean="0">
                            <a:latin typeface="Cambria Math" panose="02040503050406030204" pitchFamily="18" charset="0"/>
                          </a:rPr>
                          <m:t>H</m:t>
                        </m:r>
                      </m:sub>
                    </m:sSub>
                    <m:d>
                      <m:dPr>
                        <m:ctrlPr>
                          <a:rPr lang="en-US" sz="2000" b="0" i="1" smtClean="0">
                            <a:latin typeface="Cambria Math" panose="02040503050406030204" pitchFamily="18" charset="0"/>
                          </a:rPr>
                        </m:ctrlPr>
                      </m:dPr>
                      <m:e>
                        <m:r>
                          <a:rPr lang="en-US" sz="2000" b="0" i="1" smtClean="0">
                            <a:latin typeface="Cambria Math" panose="02040503050406030204" pitchFamily="18" charset="0"/>
                          </a:rPr>
                          <m:t>h</m:t>
                        </m:r>
                      </m:e>
                    </m:d>
                    <m:r>
                      <a:rPr lang="en-US" sz="2000" b="0" i="1" smtClean="0">
                        <a:latin typeface="Cambria Math" panose="02040503050406030204" pitchFamily="18" charset="0"/>
                      </a:rPr>
                      <m:t>=</m:t>
                    </m:r>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10</m:t>
                        </m:r>
                      </m:e>
                      <m:sup>
                        <m:r>
                          <a:rPr lang="en-US" sz="2000" b="0" i="1" smtClean="0">
                            <a:latin typeface="Cambria Math" panose="02040503050406030204" pitchFamily="18" charset="0"/>
                          </a:rPr>
                          <m:t>3</m:t>
                        </m:r>
                      </m:sup>
                    </m:sSup>
                    <m:r>
                      <a:rPr lang="en-US" sz="2000" b="0" i="1" smtClean="0">
                        <a:latin typeface="Cambria Math" panose="02040503050406030204" pitchFamily="18" charset="0"/>
                        <a:ea typeface="Cambria Math" panose="02040503050406030204" pitchFamily="18" charset="0"/>
                      </a:rPr>
                      <m:t>∙</m:t>
                    </m:r>
                    <m:sSup>
                      <m:sSupPr>
                        <m:ctrlPr>
                          <a:rPr lang="en-US" sz="2000" b="0" i="1" smtClean="0">
                            <a:latin typeface="Cambria Math" panose="02040503050406030204" pitchFamily="18" charset="0"/>
                            <a:ea typeface="Cambria Math" panose="02040503050406030204" pitchFamily="18" charset="0"/>
                          </a:rPr>
                        </m:ctrlPr>
                      </m:sSupPr>
                      <m:e>
                        <m:r>
                          <a:rPr lang="en-US" sz="2000" b="0" i="1" smtClean="0">
                            <a:latin typeface="Cambria Math" panose="02040503050406030204" pitchFamily="18" charset="0"/>
                            <a:ea typeface="Cambria Math" panose="02040503050406030204" pitchFamily="18" charset="0"/>
                          </a:rPr>
                          <m:t>10</m:t>
                        </m:r>
                      </m:e>
                      <m:sup>
                        <m:f>
                          <m:fPr>
                            <m:ctrlPr>
                              <a:rPr lang="en-US" sz="2000" b="0" i="1" smtClean="0">
                                <a:latin typeface="Cambria Math" panose="02040503050406030204" pitchFamily="18" charset="0"/>
                                <a:ea typeface="Cambria Math" panose="02040503050406030204" pitchFamily="18" charset="0"/>
                              </a:rPr>
                            </m:ctrlPr>
                          </m:fPr>
                          <m:num>
                            <m:r>
                              <a:rPr lang="en-US" sz="2000" b="0" i="1" smtClean="0">
                                <a:latin typeface="Cambria Math" panose="02040503050406030204" pitchFamily="18" charset="0"/>
                                <a:ea typeface="Cambria Math" panose="02040503050406030204" pitchFamily="18" charset="0"/>
                              </a:rPr>
                              <m:t>h</m:t>
                            </m:r>
                            <m:r>
                              <a:rPr lang="en-US" sz="2000" b="0" i="1" smtClean="0">
                                <a:latin typeface="Cambria Math" panose="02040503050406030204" pitchFamily="18" charset="0"/>
                                <a:ea typeface="Cambria Math" panose="02040503050406030204" pitchFamily="18" charset="0"/>
                              </a:rPr>
                              <m:t>−500</m:t>
                            </m:r>
                          </m:num>
                          <m:den>
                            <m:r>
                              <a:rPr lang="en-US" sz="2000" b="0" i="1" smtClean="0">
                                <a:latin typeface="Cambria Math" panose="02040503050406030204" pitchFamily="18" charset="0"/>
                                <a:ea typeface="Cambria Math" panose="02040503050406030204" pitchFamily="18" charset="0"/>
                              </a:rPr>
                              <m:t>710</m:t>
                            </m:r>
                          </m:den>
                        </m:f>
                      </m:sup>
                    </m:sSup>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h</m:t>
                    </m:r>
                    <m:r>
                      <a:rPr lang="en-US" sz="2000" b="0" i="1" smtClean="0">
                        <a:latin typeface="Cambria Math" panose="02040503050406030204" pitchFamily="18" charset="0"/>
                        <a:ea typeface="Cambria Math" panose="02040503050406030204" pitchFamily="18" charset="0"/>
                      </a:rPr>
                      <m:t>∈[500,1000]</m:t>
                    </m:r>
                  </m:oMath>
                </a14:m>
                <a:r>
                  <a:rPr lang="en-US" sz="2000" dirty="0"/>
                  <a:t>,</a:t>
                </a:r>
              </a:p>
              <a:p>
                <a14:m>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𝑛</m:t>
                        </m:r>
                      </m:e>
                      <m:sub>
                        <m:r>
                          <m:rPr>
                            <m:sty m:val="p"/>
                          </m:rPr>
                          <a:rPr lang="en-US" sz="2000" b="0" i="0" smtClean="0">
                            <a:latin typeface="Cambria Math" panose="02040503050406030204" pitchFamily="18" charset="0"/>
                          </a:rPr>
                          <m:t>O</m:t>
                        </m:r>
                      </m:sub>
                    </m:sSub>
                    <m:d>
                      <m:dPr>
                        <m:ctrlPr>
                          <a:rPr lang="en-US" sz="2000" b="0" i="1" smtClean="0">
                            <a:latin typeface="Cambria Math" panose="02040503050406030204" pitchFamily="18" charset="0"/>
                          </a:rPr>
                        </m:ctrlPr>
                      </m:dPr>
                      <m:e>
                        <m:r>
                          <a:rPr lang="en-US" sz="2000" b="0" i="1" smtClean="0">
                            <a:latin typeface="Cambria Math" panose="02040503050406030204" pitchFamily="18" charset="0"/>
                          </a:rPr>
                          <m:t>h</m:t>
                        </m:r>
                      </m:e>
                    </m:d>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𝑒</m:t>
                        </m:r>
                      </m:sub>
                    </m:sSub>
                    <m:d>
                      <m:dPr>
                        <m:ctrlPr>
                          <a:rPr lang="en-US" sz="2000" b="0" i="1" smtClean="0">
                            <a:latin typeface="Cambria Math" panose="02040503050406030204" pitchFamily="18" charset="0"/>
                          </a:rPr>
                        </m:ctrlPr>
                      </m:dPr>
                      <m:e>
                        <m:r>
                          <a:rPr lang="en-US" sz="2000" b="0" i="1" smtClean="0">
                            <a:latin typeface="Cambria Math" panose="02040503050406030204" pitchFamily="18" charset="0"/>
                          </a:rPr>
                          <m:t>h</m:t>
                        </m:r>
                      </m:e>
                    </m:d>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𝑛</m:t>
                        </m:r>
                      </m:e>
                      <m:sub>
                        <m:r>
                          <m:rPr>
                            <m:sty m:val="p"/>
                          </m:rPr>
                          <a:rPr lang="en-US" sz="2000" b="0" i="0" smtClean="0">
                            <a:latin typeface="Cambria Math" panose="02040503050406030204" pitchFamily="18" charset="0"/>
                          </a:rPr>
                          <m:t>H</m:t>
                        </m:r>
                      </m:sub>
                    </m:sSub>
                    <m:d>
                      <m:dPr>
                        <m:ctrlPr>
                          <a:rPr lang="en-US" sz="2000" b="0" i="1" smtClean="0">
                            <a:latin typeface="Cambria Math" panose="02040503050406030204" pitchFamily="18" charset="0"/>
                          </a:rPr>
                        </m:ctrlPr>
                      </m:dPr>
                      <m:e>
                        <m:r>
                          <a:rPr lang="en-US" sz="2000" b="0" i="1" smtClean="0">
                            <a:latin typeface="Cambria Math" panose="02040503050406030204" pitchFamily="18" charset="0"/>
                          </a:rPr>
                          <m:t>h</m:t>
                        </m:r>
                      </m:e>
                    </m:d>
                    <m:r>
                      <a:rPr lang="en-US" sz="2000" b="0" i="1" smtClean="0">
                        <a:latin typeface="Cambria Math" panose="02040503050406030204" pitchFamily="18" charset="0"/>
                      </a:rPr>
                      <m:t>,</m:t>
                    </m:r>
                    <m:r>
                      <a:rPr lang="en-US" sz="2000" b="0" i="1" smtClean="0">
                        <a:latin typeface="Cambria Math" panose="02040503050406030204" pitchFamily="18" charset="0"/>
                      </a:rPr>
                      <m:t>h</m:t>
                    </m:r>
                    <m:r>
                      <a:rPr lang="en-US" sz="2000" b="0" i="1" smtClean="0">
                        <a:latin typeface="Cambria Math" panose="02040503050406030204" pitchFamily="18" charset="0"/>
                        <a:ea typeface="Cambria Math" panose="02040503050406030204" pitchFamily="18" charset="0"/>
                      </a:rPr>
                      <m:t>∈[500,1000]</m:t>
                    </m:r>
                  </m:oMath>
                </a14:m>
                <a:r>
                  <a:rPr lang="en-US" sz="2000" dirty="0"/>
                  <a:t>,</a:t>
                </a:r>
              </a:p>
              <a:p>
                <a14:m>
                  <m:oMath xmlns:m="http://schemas.openxmlformats.org/officeDocument/2006/math">
                    <m:sSub>
                      <m:sSubPr>
                        <m:ctrlPr>
                          <a:rPr lang="ru-RU" sz="2000" i="1" smtClean="0">
                            <a:latin typeface="Cambria Math" panose="02040503050406030204" pitchFamily="18" charset="0"/>
                          </a:rPr>
                        </m:ctrlPr>
                      </m:sSubPr>
                      <m:e>
                        <m:r>
                          <a:rPr lang="en-US" sz="2000" b="0" i="1" smtClean="0">
                            <a:latin typeface="Cambria Math" panose="02040503050406030204" pitchFamily="18" charset="0"/>
                          </a:rPr>
                          <m:t>𝑇</m:t>
                        </m:r>
                      </m:e>
                      <m:sub>
                        <m:r>
                          <a:rPr lang="en-US" sz="2000" b="0" i="1" smtClean="0">
                            <a:latin typeface="Cambria Math" panose="02040503050406030204" pitchFamily="18" charset="0"/>
                          </a:rPr>
                          <m:t>𝑒</m:t>
                        </m:r>
                      </m:sub>
                    </m:sSub>
                    <m:d>
                      <m:dPr>
                        <m:ctrlPr>
                          <a:rPr lang="en-US" sz="2000" b="0" i="1" smtClean="0">
                            <a:latin typeface="Cambria Math" panose="02040503050406030204" pitchFamily="18" charset="0"/>
                          </a:rPr>
                        </m:ctrlPr>
                      </m:dPr>
                      <m:e>
                        <m:r>
                          <a:rPr lang="en-US" sz="2000" b="0" i="1" smtClean="0">
                            <a:latin typeface="Cambria Math" panose="02040503050406030204" pitchFamily="18" charset="0"/>
                          </a:rPr>
                          <m:t>h</m:t>
                        </m:r>
                      </m:e>
                    </m:d>
                    <m:r>
                      <a:rPr lang="en-US" sz="2000" b="0" i="1" smtClean="0">
                        <a:latin typeface="Cambria Math" panose="02040503050406030204" pitchFamily="18" charset="0"/>
                      </a:rPr>
                      <m:t>=200+3</m:t>
                    </m:r>
                    <m:r>
                      <a:rPr lang="en-US" sz="2000" b="0" i="1" smtClean="0">
                        <a:latin typeface="Cambria Math" panose="02040503050406030204" pitchFamily="18" charset="0"/>
                      </a:rPr>
                      <m:t>h</m:t>
                    </m:r>
                    <m:r>
                      <a:rPr lang="en-US" sz="2000" b="0" i="1" smtClean="0">
                        <a:latin typeface="Cambria Math" panose="02040503050406030204" pitchFamily="18" charset="0"/>
                      </a:rPr>
                      <m:t>,</m:t>
                    </m:r>
                    <m:sSub>
                      <m:sSubPr>
                        <m:ctrlPr>
                          <a:rPr lang="ru-RU" sz="2000" b="0" i="1" smtClean="0">
                            <a:latin typeface="Cambria Math" panose="02040503050406030204" pitchFamily="18" charset="0"/>
                          </a:rPr>
                        </m:ctrlPr>
                      </m:sSubPr>
                      <m:e>
                        <m:r>
                          <a:rPr lang="en-US" sz="2000" b="0" i="1" smtClean="0">
                            <a:latin typeface="Cambria Math" panose="02040503050406030204" pitchFamily="18" charset="0"/>
                          </a:rPr>
                          <m:t>𝑇</m:t>
                        </m:r>
                      </m:e>
                      <m:sub>
                        <m:r>
                          <a:rPr lang="en-US" sz="2000" b="0" i="1" smtClean="0">
                            <a:latin typeface="Cambria Math" panose="02040503050406030204" pitchFamily="18" charset="0"/>
                          </a:rPr>
                          <m:t>𝑖</m:t>
                        </m:r>
                      </m:sub>
                    </m:sSub>
                    <m:d>
                      <m:dPr>
                        <m:ctrlPr>
                          <a:rPr lang="en-US" sz="2000" b="0" i="1" smtClean="0">
                            <a:latin typeface="Cambria Math" panose="02040503050406030204" pitchFamily="18" charset="0"/>
                          </a:rPr>
                        </m:ctrlPr>
                      </m:dPr>
                      <m:e>
                        <m:r>
                          <a:rPr lang="en-US" sz="2000" b="0" i="1" smtClean="0">
                            <a:latin typeface="Cambria Math" panose="02040503050406030204" pitchFamily="18" charset="0"/>
                          </a:rPr>
                          <m:t>h</m:t>
                        </m:r>
                      </m:e>
                    </m:d>
                    <m:r>
                      <a:rPr lang="en-US" sz="2000" b="0" i="1" smtClean="0">
                        <a:latin typeface="Cambria Math" panose="02040503050406030204" pitchFamily="18" charset="0"/>
                      </a:rPr>
                      <m:t>=400+2</m:t>
                    </m:r>
                    <m:r>
                      <a:rPr lang="en-US" sz="2000" b="0" i="1" smtClean="0">
                        <a:latin typeface="Cambria Math" panose="02040503050406030204" pitchFamily="18" charset="0"/>
                      </a:rPr>
                      <m:t>h</m:t>
                    </m:r>
                    <m:r>
                      <a:rPr lang="en-US" sz="2000" b="0" i="1" smtClean="0">
                        <a:latin typeface="Cambria Math" panose="02040503050406030204" pitchFamily="18" charset="0"/>
                      </a:rPr>
                      <m:t>,</m:t>
                    </m:r>
                    <m:r>
                      <a:rPr lang="en-US" sz="2000" b="0" i="1" smtClean="0">
                        <a:latin typeface="Cambria Math" panose="02040503050406030204" pitchFamily="18" charset="0"/>
                      </a:rPr>
                      <m:t>h</m:t>
                    </m:r>
                    <m:r>
                      <a:rPr lang="en-US" sz="2000" b="0" i="1" smtClean="0">
                        <a:latin typeface="Cambria Math" panose="02040503050406030204" pitchFamily="18" charset="0"/>
                        <a:ea typeface="Cambria Math" panose="02040503050406030204" pitchFamily="18" charset="0"/>
                      </a:rPr>
                      <m:t>∈[200,1000]</m:t>
                    </m:r>
                  </m:oMath>
                </a14:m>
                <a:r>
                  <a:rPr lang="en-US" sz="2000" dirty="0"/>
                  <a:t> </a:t>
                </a:r>
                <a:endParaRPr lang="ru-RU" sz="2000" dirty="0"/>
              </a:p>
            </p:txBody>
          </p:sp>
        </mc:Choice>
        <mc:Fallback xmlns="">
          <p:sp>
            <p:nvSpPr>
              <p:cNvPr id="12" name="TextBox 11">
                <a:extLst>
                  <a:ext uri="{FF2B5EF4-FFF2-40B4-BE49-F238E27FC236}">
                    <a16:creationId xmlns:a16="http://schemas.microsoft.com/office/drawing/2014/main" id="{2FAB946F-7A71-1CA6-1793-C3C59993ADA6}"/>
                  </a:ext>
                </a:extLst>
              </p:cNvPr>
              <p:cNvSpPr txBox="1">
                <a:spLocks noRot="1" noChangeAspect="1" noMove="1" noResize="1" noEditPoints="1" noAdjustHandles="1" noChangeArrowheads="1" noChangeShapeType="1" noTextEdit="1"/>
              </p:cNvSpPr>
              <p:nvPr/>
            </p:nvSpPr>
            <p:spPr>
              <a:xfrm>
                <a:off x="6276514" y="1133243"/>
                <a:ext cx="5915486" cy="2512547"/>
              </a:xfrm>
              <a:prstGeom prst="rect">
                <a:avLst/>
              </a:prstGeom>
              <a:blipFill>
                <a:blip r:embed="rId5"/>
                <a:stretch>
                  <a:fillRect t="-1214" b="-1942"/>
                </a:stretch>
              </a:blipFill>
            </p:spPr>
            <p:txBody>
              <a:bodyPr/>
              <a:lstStyle/>
              <a:p>
                <a:r>
                  <a:rPr lang="ru-RU">
                    <a:noFill/>
                  </a:rPr>
                  <a:t> </a:t>
                </a:r>
              </a:p>
            </p:txBody>
          </p:sp>
        </mc:Fallback>
      </mc:AlternateContent>
      <p:sp>
        <p:nvSpPr>
          <p:cNvPr id="11" name="TextBox 10">
            <a:extLst>
              <a:ext uri="{FF2B5EF4-FFF2-40B4-BE49-F238E27FC236}">
                <a16:creationId xmlns:a16="http://schemas.microsoft.com/office/drawing/2014/main" id="{77C15B86-E250-48C8-A21F-63214ECB91B1}"/>
              </a:ext>
            </a:extLst>
          </p:cNvPr>
          <p:cNvSpPr txBox="1"/>
          <p:nvPr/>
        </p:nvSpPr>
        <p:spPr>
          <a:xfrm>
            <a:off x="1148057" y="3831614"/>
            <a:ext cx="1338828"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Fig</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6 [1]</a:t>
            </a:r>
            <a:endParaRPr lang="ru-RU" sz="24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6B614B88-208C-471E-812F-BBCD104670A0}"/>
              </a:ext>
            </a:extLst>
          </p:cNvPr>
          <p:cNvSpPr txBox="1"/>
          <p:nvPr/>
        </p:nvSpPr>
        <p:spPr>
          <a:xfrm>
            <a:off x="4132434" y="2483688"/>
            <a:ext cx="1338828"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Fig</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7 [1]</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4808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Объект 1">
                <a:extLst>
                  <a:ext uri="{FF2B5EF4-FFF2-40B4-BE49-F238E27FC236}">
                    <a16:creationId xmlns:a16="http://schemas.microsoft.com/office/drawing/2014/main" id="{593990BB-D16C-E03C-B940-3C33F1E5A338}"/>
                  </a:ext>
                </a:extLst>
              </p:cNvPr>
              <p:cNvSpPr>
                <a:spLocks noGrp="1"/>
              </p:cNvSpPr>
              <p:nvPr>
                <p:ph sz="half" idx="1"/>
              </p:nvPr>
            </p:nvSpPr>
            <p:spPr/>
            <p:txBody>
              <a:bodyPr/>
              <a:lstStyle/>
              <a:p>
                <a:r>
                  <a:rPr lang="en-US" sz="2400" dirty="0">
                    <a:solidFill>
                      <a:schemeClr val="tx1"/>
                    </a:solidFill>
                    <a:latin typeface="Times New Roman" panose="02020603050405020304" pitchFamily="18" charset="0"/>
                    <a:cs typeface="Times New Roman" panose="02020603050405020304" pitchFamily="18" charset="0"/>
                  </a:rPr>
                  <a:t>In the solar wind region:</a:t>
                </a:r>
              </a:p>
              <a:p>
                <a:r>
                  <a:rPr lang="ru-RU" sz="2400" dirty="0">
                    <a:solidFill>
                      <a:schemeClr val="tx1"/>
                    </a:solidFill>
                    <a:latin typeface="Times New Roman" panose="02020603050405020304" pitchFamily="18" charset="0"/>
                    <a:cs typeface="Times New Roman" panose="02020603050405020304" pitchFamily="18" charset="0"/>
                  </a:rPr>
                  <a:t> </a:t>
                </a:r>
                <a14:m>
                  <m:oMath xmlns:m="http://schemas.openxmlformats.org/officeDocument/2006/math">
                    <m:sSub>
                      <m:sSubPr>
                        <m:ctrlPr>
                          <a:rPr lang="ru-RU" sz="240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𝑛</m:t>
                        </m:r>
                      </m:e>
                      <m:sub>
                        <m:r>
                          <a:rPr lang="en-US" sz="2400" b="0" i="1" smtClean="0">
                            <a:solidFill>
                              <a:schemeClr val="tx1"/>
                            </a:solidFill>
                            <a:latin typeface="Cambria Math" panose="02040503050406030204" pitchFamily="18" charset="0"/>
                          </a:rPr>
                          <m:t>𝑒</m:t>
                        </m:r>
                      </m:sub>
                    </m:sSub>
                    <m:r>
                      <a:rPr lang="en-US" sz="2400" b="0" i="1" smtClean="0">
                        <a:solidFill>
                          <a:schemeClr val="tx1"/>
                        </a:solidFill>
                        <a:latin typeface="Cambria Math" panose="02040503050406030204" pitchFamily="18" charset="0"/>
                      </a:rPr>
                      <m:t>=</m:t>
                    </m:r>
                    <m:sSub>
                      <m:sSubPr>
                        <m:ctrlPr>
                          <a:rPr lang="ru-RU"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𝑛</m:t>
                        </m:r>
                      </m:e>
                      <m:sub>
                        <m:r>
                          <a:rPr lang="en-US" sz="2400" b="0" i="1" smtClean="0">
                            <a:solidFill>
                              <a:schemeClr val="tx1"/>
                            </a:solidFill>
                            <a:latin typeface="Cambria Math" panose="02040503050406030204" pitchFamily="18" charset="0"/>
                          </a:rPr>
                          <m:t>𝑖</m:t>
                        </m:r>
                      </m:sub>
                    </m:sSub>
                    <m:r>
                      <a:rPr lang="en-US" sz="2400" b="0" i="1" smtClean="0">
                        <a:solidFill>
                          <a:schemeClr val="tx1"/>
                        </a:solidFill>
                        <a:latin typeface="Cambria Math" panose="02040503050406030204" pitchFamily="18" charset="0"/>
                      </a:rPr>
                      <m:t>=</m:t>
                    </m:r>
                    <m:sSub>
                      <m:sSubPr>
                        <m:ctrlPr>
                          <a:rPr lang="ru-RU"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𝑛</m:t>
                        </m:r>
                      </m:e>
                      <m:sub>
                        <m:r>
                          <a:rPr lang="en-US" sz="2400" b="0" i="1" smtClean="0">
                            <a:solidFill>
                              <a:schemeClr val="tx1"/>
                            </a:solidFill>
                            <a:latin typeface="Cambria Math" panose="02040503050406030204" pitchFamily="18" charset="0"/>
                          </a:rPr>
                          <m:t>0</m:t>
                        </m:r>
                      </m:sub>
                    </m:sSub>
                    <m:r>
                      <a:rPr lang="en-US" sz="2400" b="0" i="1" smtClean="0">
                        <a:solidFill>
                          <a:schemeClr val="tx1"/>
                        </a:solidFill>
                        <a:latin typeface="Cambria Math" panose="02040503050406030204" pitchFamily="18" charset="0"/>
                      </a:rPr>
                      <m:t>=5.0</m:t>
                    </m:r>
                    <m:sSup>
                      <m:sSupPr>
                        <m:ctrlPr>
                          <a:rPr lang="ru-RU" sz="2400" b="0" i="1" smtClean="0">
                            <a:solidFill>
                              <a:schemeClr val="tx1"/>
                            </a:solidFill>
                            <a:latin typeface="Cambria Math" panose="02040503050406030204" pitchFamily="18" charset="0"/>
                          </a:rPr>
                        </m:ctrlPr>
                      </m:sSupPr>
                      <m:e>
                        <m:r>
                          <a:rPr lang="ru-RU" sz="2400" b="0" i="1" smtClean="0">
                            <a:solidFill>
                              <a:schemeClr val="tx1"/>
                            </a:solidFill>
                            <a:latin typeface="Cambria Math" panose="02040503050406030204" pitchFamily="18" charset="0"/>
                          </a:rPr>
                          <m:t>см</m:t>
                        </m:r>
                      </m:e>
                      <m:sup>
                        <m:r>
                          <a:rPr lang="en-US" sz="2400" b="0" i="1" smtClean="0">
                            <a:solidFill>
                              <a:schemeClr val="tx1"/>
                            </a:solidFill>
                            <a:latin typeface="Cambria Math" panose="02040503050406030204" pitchFamily="18" charset="0"/>
                          </a:rPr>
                          <m:t>−3</m:t>
                        </m:r>
                      </m:sup>
                    </m:sSup>
                  </m:oMath>
                </a14:m>
                <a:r>
                  <a:rPr lang="ru-RU" sz="2400" dirty="0">
                    <a:solidFill>
                      <a:schemeClr val="tx1"/>
                    </a:solidFill>
                    <a:latin typeface="Times New Roman" panose="02020603050405020304" pitchFamily="18" charset="0"/>
                    <a:cs typeface="Times New Roman" panose="02020603050405020304" pitchFamily="18" charset="0"/>
                  </a:rPr>
                  <a:t>,</a:t>
                </a:r>
                <a:endParaRPr lang="en-US" sz="2400" dirty="0">
                  <a:solidFill>
                    <a:schemeClr val="tx1"/>
                  </a:solidFill>
                  <a:latin typeface="Times New Roman" panose="02020603050405020304" pitchFamily="18" charset="0"/>
                  <a:cs typeface="Times New Roman" panose="02020603050405020304" pitchFamily="18" charset="0"/>
                </a:endParaRPr>
              </a:p>
              <a:p>
                <a:r>
                  <a:rPr lang="ru-RU" sz="2400" dirty="0">
                    <a:solidFill>
                      <a:schemeClr val="tx1"/>
                    </a:solidFill>
                    <a:latin typeface="Times New Roman" panose="02020603050405020304" pitchFamily="18" charset="0"/>
                    <a:cs typeface="Times New Roman" panose="02020603050405020304" pitchFamily="18" charset="0"/>
                  </a:rPr>
                  <a:t> </a:t>
                </a:r>
                <a14:m>
                  <m:oMath xmlns:m="http://schemas.openxmlformats.org/officeDocument/2006/math">
                    <m:sSub>
                      <m:sSubPr>
                        <m:ctrlPr>
                          <a:rPr lang="ru-RU" sz="240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𝑇</m:t>
                        </m:r>
                      </m:e>
                      <m:sub>
                        <m:r>
                          <a:rPr lang="en-US" sz="2400" b="0" i="1" smtClean="0">
                            <a:solidFill>
                              <a:schemeClr val="tx1"/>
                            </a:solidFill>
                            <a:latin typeface="Cambria Math" panose="02040503050406030204" pitchFamily="18" charset="0"/>
                          </a:rPr>
                          <m:t>𝑒</m:t>
                        </m:r>
                      </m:sub>
                    </m:sSub>
                    <m:r>
                      <a:rPr lang="en-US" sz="2400" b="0" i="1" smtClean="0">
                        <a:solidFill>
                          <a:schemeClr val="tx1"/>
                        </a:solidFill>
                        <a:latin typeface="Cambria Math" panose="02040503050406030204" pitchFamily="18" charset="0"/>
                      </a:rPr>
                      <m:t>=</m:t>
                    </m:r>
                    <m:sSub>
                      <m:sSubPr>
                        <m:ctrlPr>
                          <a:rPr lang="ru-RU"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𝑇</m:t>
                        </m:r>
                      </m:e>
                      <m:sub>
                        <m:r>
                          <a:rPr lang="en-US" sz="2400" b="0" i="1" smtClean="0">
                            <a:solidFill>
                              <a:schemeClr val="tx1"/>
                            </a:solidFill>
                            <a:latin typeface="Cambria Math" panose="02040503050406030204" pitchFamily="18" charset="0"/>
                          </a:rPr>
                          <m:t>𝑖</m:t>
                        </m:r>
                      </m:sub>
                    </m:sSub>
                    <m:r>
                      <a:rPr lang="en-US" sz="2400" b="0" i="1" smtClean="0">
                        <a:solidFill>
                          <a:schemeClr val="tx1"/>
                        </a:solidFill>
                        <a:latin typeface="Cambria Math" panose="02040503050406030204" pitchFamily="18" charset="0"/>
                      </a:rPr>
                      <m:t>=2.0</m:t>
                    </m:r>
                    <m:r>
                      <a:rPr lang="en-US" sz="2400" b="0" i="1" smtClean="0">
                        <a:solidFill>
                          <a:schemeClr val="tx1"/>
                        </a:solidFill>
                        <a:latin typeface="Cambria Math" panose="02040503050406030204" pitchFamily="18" charset="0"/>
                        <a:ea typeface="Cambria Math" panose="02040503050406030204" pitchFamily="18" charset="0"/>
                      </a:rPr>
                      <m:t>∙</m:t>
                    </m:r>
                    <m:sSup>
                      <m:sSupPr>
                        <m:ctrlPr>
                          <a:rPr lang="ru-RU" sz="2400" b="0" i="1" smtClean="0">
                            <a:solidFill>
                              <a:schemeClr val="tx1"/>
                            </a:solidFill>
                            <a:latin typeface="Cambria Math" panose="02040503050406030204" pitchFamily="18" charset="0"/>
                            <a:ea typeface="Cambria Math" panose="02040503050406030204" pitchFamily="18" charset="0"/>
                          </a:rPr>
                        </m:ctrlPr>
                      </m:sSupPr>
                      <m:e>
                        <m:r>
                          <a:rPr lang="en-US" sz="2400" b="0" i="1" smtClean="0">
                            <a:solidFill>
                              <a:schemeClr val="tx1"/>
                            </a:solidFill>
                            <a:latin typeface="Cambria Math" panose="02040503050406030204" pitchFamily="18" charset="0"/>
                            <a:ea typeface="Cambria Math" panose="02040503050406030204" pitchFamily="18" charset="0"/>
                          </a:rPr>
                          <m:t>10</m:t>
                        </m:r>
                      </m:e>
                      <m:sup>
                        <m:r>
                          <a:rPr lang="en-US" sz="2400" b="0" i="1" smtClean="0">
                            <a:solidFill>
                              <a:schemeClr val="tx1"/>
                            </a:solidFill>
                            <a:latin typeface="Cambria Math" panose="02040503050406030204" pitchFamily="18" charset="0"/>
                            <a:ea typeface="Cambria Math" panose="02040503050406030204" pitchFamily="18" charset="0"/>
                          </a:rPr>
                          <m:t>5</m:t>
                        </m:r>
                      </m:sup>
                    </m:sSup>
                    <m:r>
                      <a:rPr lang="en-US" sz="2400" b="0" i="1" smtClean="0">
                        <a:solidFill>
                          <a:schemeClr val="tx1"/>
                        </a:solidFill>
                        <a:latin typeface="Cambria Math" panose="02040503050406030204" pitchFamily="18" charset="0"/>
                        <a:ea typeface="Cambria Math" panose="02040503050406030204" pitchFamily="18" charset="0"/>
                      </a:rPr>
                      <m:t>𝐾</m:t>
                    </m:r>
                  </m:oMath>
                </a14:m>
                <a:r>
                  <a:rPr lang="en-US" sz="2400" dirty="0">
                    <a:solidFill>
                      <a:schemeClr val="tx1"/>
                    </a:solidFill>
                    <a:latin typeface="Times New Roman" panose="02020603050405020304" pitchFamily="18" charset="0"/>
                    <a:cs typeface="Times New Roman" panose="02020603050405020304" pitchFamily="18" charset="0"/>
                  </a:rPr>
                  <a:t>, </a:t>
                </a:r>
              </a:p>
              <a:p>
                <a14:m>
                  <m:oMath xmlns:m="http://schemas.openxmlformats.org/officeDocument/2006/math">
                    <m:sSub>
                      <m:sSubPr>
                        <m:ctrlPr>
                          <a:rPr lang="ru-RU" sz="240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𝑉</m:t>
                        </m:r>
                      </m:e>
                      <m:sub>
                        <m:r>
                          <m:rPr>
                            <m:sty m:val="p"/>
                          </m:rPr>
                          <a:rPr lang="en-US" sz="2400" b="0" i="0" smtClean="0">
                            <a:solidFill>
                              <a:schemeClr val="tx1"/>
                            </a:solidFill>
                            <a:latin typeface="Cambria Math" panose="02040503050406030204" pitchFamily="18" charset="0"/>
                          </a:rPr>
                          <m:t>I</m:t>
                        </m:r>
                      </m:sub>
                    </m:sSub>
                    <m:r>
                      <a:rPr lang="en-US" sz="2400" b="0" i="1" smtClean="0">
                        <a:solidFill>
                          <a:schemeClr val="tx1"/>
                        </a:solidFill>
                        <a:latin typeface="Cambria Math" panose="02040503050406030204" pitchFamily="18" charset="0"/>
                      </a:rPr>
                      <m:t>=500</m:t>
                    </m:r>
                    <m:f>
                      <m:fPr>
                        <m:type m:val="skw"/>
                        <m:ctrlPr>
                          <a:rPr lang="ru-RU" sz="2400" b="0" i="1" smtClean="0">
                            <a:solidFill>
                              <a:schemeClr val="tx1"/>
                            </a:solidFill>
                            <a:latin typeface="Cambria Math" panose="02040503050406030204" pitchFamily="18" charset="0"/>
                          </a:rPr>
                        </m:ctrlPr>
                      </m:fPr>
                      <m:num>
                        <m:r>
                          <a:rPr lang="ru-RU" sz="2400" b="0" i="1" smtClean="0">
                            <a:solidFill>
                              <a:schemeClr val="tx1"/>
                            </a:solidFill>
                            <a:latin typeface="Cambria Math" panose="02040503050406030204" pitchFamily="18" charset="0"/>
                          </a:rPr>
                          <m:t>м</m:t>
                        </m:r>
                      </m:num>
                      <m:den>
                        <m:r>
                          <a:rPr lang="ru-RU" sz="2400" b="0" i="1" smtClean="0">
                            <a:solidFill>
                              <a:schemeClr val="tx1"/>
                            </a:solidFill>
                            <a:latin typeface="Cambria Math" panose="02040503050406030204" pitchFamily="18" charset="0"/>
                          </a:rPr>
                          <m:t>с</m:t>
                        </m:r>
                      </m:den>
                    </m:f>
                  </m:oMath>
                </a14:m>
                <a:r>
                  <a:rPr lang="ru-RU" sz="2400" dirty="0">
                    <a:solidFill>
                      <a:schemeClr val="tx1"/>
                    </a:solidFill>
                    <a:latin typeface="Times New Roman" panose="02020603050405020304" pitchFamily="18" charset="0"/>
                    <a:cs typeface="Times New Roman" panose="02020603050405020304" pitchFamily="18" charset="0"/>
                  </a:rPr>
                  <a:t>. </a:t>
                </a:r>
                <a:endParaRPr lang="en-US" sz="2400" dirty="0">
                  <a:solidFill>
                    <a:schemeClr val="tx1"/>
                  </a:solidFill>
                  <a:latin typeface="Times New Roman" panose="02020603050405020304" pitchFamily="18" charset="0"/>
                  <a:cs typeface="Times New Roman" panose="02020603050405020304" pitchFamily="18" charset="0"/>
                </a:endParaRPr>
              </a:p>
              <a:p>
                <a:r>
                  <a:rPr lang="en-US" sz="2400" dirty="0">
                    <a:solidFill>
                      <a:schemeClr val="tx1"/>
                    </a:solidFill>
                    <a:latin typeface="Times New Roman" panose="02020603050405020304" pitchFamily="18" charset="0"/>
                    <a:cs typeface="Times New Roman" panose="02020603050405020304" pitchFamily="18" charset="0"/>
                  </a:rPr>
                  <a:t>In these conditions </a:t>
                </a:r>
                <a14:m>
                  <m:oMath xmlns:m="http://schemas.openxmlformats.org/officeDocument/2006/math">
                    <m:sSub>
                      <m:sSubPr>
                        <m:ctrlPr>
                          <a:rPr lang="ru-RU" sz="240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𝐾</m:t>
                        </m:r>
                      </m:e>
                      <m:sub>
                        <m:r>
                          <a:rPr lang="en-US" sz="2400" b="0" i="1" smtClean="0">
                            <a:solidFill>
                              <a:schemeClr val="tx1"/>
                            </a:solidFill>
                            <a:latin typeface="Cambria Math" panose="02040503050406030204" pitchFamily="18" charset="0"/>
                          </a:rPr>
                          <m:t>𝑉</m:t>
                        </m:r>
                      </m:sub>
                    </m:sSub>
                    <m:r>
                      <a:rPr lang="ru-RU" sz="2400" i="1" smtClean="0">
                        <a:solidFill>
                          <a:schemeClr val="tx1"/>
                        </a:solidFill>
                        <a:latin typeface="Cambria Math" panose="02040503050406030204" pitchFamily="18" charset="0"/>
                        <a:ea typeface="Cambria Math" panose="02040503050406030204" pitchFamily="18" charset="0"/>
                      </a:rPr>
                      <m:t>≫</m:t>
                    </m:r>
                    <m:r>
                      <a:rPr lang="en-US" sz="2400" b="0" i="1" smtClean="0">
                        <a:solidFill>
                          <a:schemeClr val="tx1"/>
                        </a:solidFill>
                        <a:latin typeface="Cambria Math" panose="02040503050406030204" pitchFamily="18" charset="0"/>
                        <a:ea typeface="Cambria Math" panose="02040503050406030204" pitchFamily="18" charset="0"/>
                      </a:rPr>
                      <m:t>1</m:t>
                    </m:r>
                  </m:oMath>
                </a14:m>
                <a:r>
                  <a:rPr lang="en-US" sz="2400" dirty="0">
                    <a:solidFill>
                      <a:schemeClr val="tx1"/>
                    </a:solidFill>
                    <a:latin typeface="Times New Roman" panose="02020603050405020304" pitchFamily="18" charset="0"/>
                    <a:cs typeface="Times New Roman" panose="02020603050405020304" pitchFamily="18" charset="0"/>
                  </a:rPr>
                  <a:t>, so </a:t>
                </a:r>
                <a14:m>
                  <m:oMath xmlns:m="http://schemas.openxmlformats.org/officeDocument/2006/math">
                    <m:r>
                      <a:rPr lang="en-US" sz="2400" i="1">
                        <a:solidFill>
                          <a:schemeClr val="tx1"/>
                        </a:solidFill>
                        <a:latin typeface="Cambria Math" panose="02040503050406030204" pitchFamily="18" charset="0"/>
                      </a:rPr>
                      <m:t>𝑝</m:t>
                    </m:r>
                    <m:r>
                      <a:rPr lang="en-US" sz="2400" i="1">
                        <a:solidFill>
                          <a:schemeClr val="tx1"/>
                        </a:solidFill>
                        <a:latin typeface="Cambria Math" panose="02040503050406030204" pitchFamily="18" charset="0"/>
                      </a:rPr>
                      <m:t>=2</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𝑛</m:t>
                        </m:r>
                      </m:e>
                      <m:sub>
                        <m:r>
                          <a:rPr lang="en-US" sz="2400" i="1">
                            <a:solidFill>
                              <a:schemeClr val="tx1"/>
                            </a:solidFill>
                            <a:latin typeface="Cambria Math" panose="02040503050406030204" pitchFamily="18" charset="0"/>
                          </a:rPr>
                          <m:t>0</m:t>
                        </m:r>
                      </m:sub>
                    </m:sSub>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𝑚</m:t>
                        </m:r>
                      </m:e>
                      <m:sub>
                        <m:r>
                          <a:rPr lang="en-US" sz="2400" i="1">
                            <a:solidFill>
                              <a:schemeClr val="tx1"/>
                            </a:solidFill>
                            <a:latin typeface="Cambria Math" panose="02040503050406030204" pitchFamily="18" charset="0"/>
                          </a:rPr>
                          <m:t>0</m:t>
                        </m:r>
                      </m:sub>
                    </m:sSub>
                    <m:sSubSup>
                      <m:sSubSupPr>
                        <m:ctrlPr>
                          <a:rPr lang="en-US" sz="2400" i="1">
                            <a:solidFill>
                              <a:schemeClr val="tx1"/>
                            </a:solidFill>
                            <a:latin typeface="Cambria Math" panose="02040503050406030204" pitchFamily="18" charset="0"/>
                          </a:rPr>
                        </m:ctrlPr>
                      </m:sSubSupPr>
                      <m:e>
                        <m:r>
                          <a:rPr lang="en-US" sz="2400" i="1">
                            <a:solidFill>
                              <a:schemeClr val="tx1"/>
                            </a:solidFill>
                            <a:latin typeface="Cambria Math" panose="02040503050406030204" pitchFamily="18" charset="0"/>
                          </a:rPr>
                          <m:t>𝑉</m:t>
                        </m:r>
                      </m:e>
                      <m:sub>
                        <m:r>
                          <m:rPr>
                            <m:sty m:val="p"/>
                          </m:rPr>
                          <a:rPr lang="en-US" sz="2400">
                            <a:solidFill>
                              <a:schemeClr val="tx1"/>
                            </a:solidFill>
                            <a:latin typeface="Cambria Math" panose="02040503050406030204" pitchFamily="18" charset="0"/>
                          </a:rPr>
                          <m:t>I</m:t>
                        </m:r>
                      </m:sub>
                      <m:sup>
                        <m:r>
                          <a:rPr lang="en-US" sz="2400" i="1">
                            <a:solidFill>
                              <a:schemeClr val="tx1"/>
                            </a:solidFill>
                            <a:latin typeface="Cambria Math" panose="02040503050406030204" pitchFamily="18" charset="0"/>
                          </a:rPr>
                          <m:t>2</m:t>
                        </m:r>
                      </m:sup>
                    </m:sSubSup>
                    <m:r>
                      <a:rPr lang="ru-RU" sz="2400" b="0" i="1" smtClean="0">
                        <a:solidFill>
                          <a:schemeClr val="tx1"/>
                        </a:solidFill>
                        <a:latin typeface="Cambria Math" panose="02040503050406030204" pitchFamily="18" charset="0"/>
                      </a:rPr>
                      <m:t>=3.69</m:t>
                    </m:r>
                    <m:r>
                      <a:rPr lang="ru-RU" sz="2400" b="0" i="1" smtClean="0">
                        <a:solidFill>
                          <a:schemeClr val="tx1"/>
                        </a:solidFill>
                        <a:latin typeface="Cambria Math" panose="02040503050406030204" pitchFamily="18" charset="0"/>
                        <a:ea typeface="Cambria Math" panose="02040503050406030204" pitchFamily="18" charset="0"/>
                      </a:rPr>
                      <m:t>∙</m:t>
                    </m:r>
                    <m:sSup>
                      <m:sSupPr>
                        <m:ctrlPr>
                          <a:rPr lang="en-US" sz="2400" b="0" i="1" smtClean="0">
                            <a:solidFill>
                              <a:schemeClr val="tx1"/>
                            </a:solidFill>
                            <a:latin typeface="Cambria Math" panose="02040503050406030204" pitchFamily="18" charset="0"/>
                            <a:ea typeface="Cambria Math" panose="02040503050406030204" pitchFamily="18" charset="0"/>
                          </a:rPr>
                        </m:ctrlPr>
                      </m:sSupPr>
                      <m:e>
                        <m:r>
                          <a:rPr lang="ru-RU" sz="2400" b="0" i="1" smtClean="0">
                            <a:solidFill>
                              <a:schemeClr val="tx1"/>
                            </a:solidFill>
                            <a:latin typeface="Cambria Math" panose="02040503050406030204" pitchFamily="18" charset="0"/>
                            <a:ea typeface="Cambria Math" panose="02040503050406030204" pitchFamily="18" charset="0"/>
                          </a:rPr>
                          <m:t>10</m:t>
                        </m:r>
                      </m:e>
                      <m:sup>
                        <m:r>
                          <a:rPr lang="ru-RU" sz="2400" b="0" i="1" smtClean="0">
                            <a:solidFill>
                              <a:schemeClr val="tx1"/>
                            </a:solidFill>
                            <a:latin typeface="Cambria Math" panose="02040503050406030204" pitchFamily="18" charset="0"/>
                            <a:ea typeface="Cambria Math" panose="02040503050406030204" pitchFamily="18" charset="0"/>
                          </a:rPr>
                          <m:t>−6</m:t>
                        </m:r>
                      </m:sup>
                    </m:sSup>
                    <m:f>
                      <m:fPr>
                        <m:type m:val="skw"/>
                        <m:ctrlPr>
                          <a:rPr lang="en-US" sz="2400" b="0" i="1" smtClean="0">
                            <a:solidFill>
                              <a:schemeClr val="tx1"/>
                            </a:solidFill>
                            <a:latin typeface="Cambria Math" panose="02040503050406030204" pitchFamily="18" charset="0"/>
                            <a:ea typeface="Cambria Math" panose="02040503050406030204" pitchFamily="18" charset="0"/>
                          </a:rPr>
                        </m:ctrlPr>
                      </m:fPr>
                      <m:num>
                        <m:r>
                          <a:rPr lang="en-US" sz="2400" b="0" i="1" smtClean="0">
                            <a:solidFill>
                              <a:schemeClr val="tx1"/>
                            </a:solidFill>
                            <a:latin typeface="Cambria Math" panose="02040503050406030204" pitchFamily="18" charset="0"/>
                            <a:ea typeface="Cambria Math" panose="02040503050406030204" pitchFamily="18" charset="0"/>
                          </a:rPr>
                          <m:t>𝑚𝑁</m:t>
                        </m:r>
                      </m:num>
                      <m:den>
                        <m:sSup>
                          <m:sSupPr>
                            <m:ctrlPr>
                              <a:rPr lang="en-US" sz="2400" b="0" i="1" smtClean="0">
                                <a:solidFill>
                                  <a:schemeClr val="tx1"/>
                                </a:solidFill>
                                <a:latin typeface="Cambria Math" panose="02040503050406030204" pitchFamily="18" charset="0"/>
                                <a:ea typeface="Cambria Math" panose="02040503050406030204" pitchFamily="18" charset="0"/>
                              </a:rPr>
                            </m:ctrlPr>
                          </m:sSupPr>
                          <m:e>
                            <m:r>
                              <a:rPr lang="en-US" sz="2400" b="0" i="1" smtClean="0">
                                <a:solidFill>
                                  <a:schemeClr val="tx1"/>
                                </a:solidFill>
                                <a:latin typeface="Cambria Math" panose="02040503050406030204" pitchFamily="18" charset="0"/>
                                <a:ea typeface="Cambria Math" panose="02040503050406030204" pitchFamily="18" charset="0"/>
                              </a:rPr>
                              <m:t>𝑚</m:t>
                            </m:r>
                          </m:e>
                          <m:sup>
                            <m:r>
                              <a:rPr lang="ru-RU" sz="2400" b="0" i="1" smtClean="0">
                                <a:solidFill>
                                  <a:schemeClr val="tx1"/>
                                </a:solidFill>
                                <a:latin typeface="Cambria Math" panose="02040503050406030204" pitchFamily="18" charset="0"/>
                                <a:ea typeface="Cambria Math" panose="02040503050406030204" pitchFamily="18" charset="0"/>
                              </a:rPr>
                              <m:t>2</m:t>
                            </m:r>
                          </m:sup>
                        </m:sSup>
                      </m:den>
                    </m:f>
                  </m:oMath>
                </a14:m>
                <a:r>
                  <a:rPr lang="en-US" sz="2400" dirty="0">
                    <a:solidFill>
                      <a:schemeClr val="tx1"/>
                    </a:solidFill>
                    <a:latin typeface="Times New Roman" panose="02020603050405020304" pitchFamily="18" charset="0"/>
                    <a:cs typeface="Times New Roman" panose="02020603050405020304" pitchFamily="18" charset="0"/>
                  </a:rPr>
                  <a:t>.</a:t>
                </a:r>
                <a:endParaRPr lang="ru-RU" sz="2400" dirty="0">
                  <a:solidFill>
                    <a:schemeClr val="tx1"/>
                  </a:solidFill>
                  <a:latin typeface="Times New Roman" panose="02020603050405020304" pitchFamily="18" charset="0"/>
                  <a:cs typeface="Times New Roman" panose="02020603050405020304" pitchFamily="18" charset="0"/>
                </a:endParaRPr>
              </a:p>
              <a:p>
                <a:r>
                  <a:rPr lang="en-US" sz="2400" dirty="0">
                    <a:solidFill>
                      <a:schemeClr val="tx1"/>
                    </a:solidFill>
                    <a:latin typeface="Times New Roman" panose="02020603050405020304" pitchFamily="18" charset="0"/>
                    <a:cs typeface="Times New Roman" panose="02020603050405020304" pitchFamily="18" charset="0"/>
                  </a:rPr>
                  <a:t>The total leakage current density is given by: </a:t>
                </a:r>
                <a14:m>
                  <m:oMath xmlns:m="http://schemas.openxmlformats.org/officeDocument/2006/math">
                    <m:r>
                      <a:rPr lang="en-US" sz="2400" i="1">
                        <a:solidFill>
                          <a:schemeClr val="tx1"/>
                        </a:solidFill>
                        <a:latin typeface="Cambria Math" panose="02040503050406030204" pitchFamily="18" charset="0"/>
                      </a:rPr>
                      <m:t>𝐽</m:t>
                    </m:r>
                    <m:r>
                      <a:rPr lang="en-US" sz="2400" i="1">
                        <a:solidFill>
                          <a:schemeClr val="tx1"/>
                        </a:solidFill>
                        <a:latin typeface="Cambria Math" panose="02040503050406030204" pitchFamily="18" charset="0"/>
                      </a:rPr>
                      <m:t>=</m:t>
                    </m:r>
                    <m:f>
                      <m:fPr>
                        <m:ctrlPr>
                          <a:rPr lang="ru-RU" sz="2400" i="1">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1</m:t>
                        </m:r>
                      </m:num>
                      <m:den>
                        <m:r>
                          <a:rPr lang="en-US" sz="2400" i="1">
                            <a:solidFill>
                              <a:schemeClr val="tx1"/>
                            </a:solidFill>
                            <a:latin typeface="Cambria Math" panose="02040503050406030204" pitchFamily="18" charset="0"/>
                          </a:rPr>
                          <m:t>2</m:t>
                        </m:r>
                      </m:den>
                    </m:f>
                    <m:sSub>
                      <m:sSubPr>
                        <m:ctrlPr>
                          <a:rPr lang="ru-RU"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𝑛</m:t>
                        </m:r>
                      </m:e>
                      <m:sub>
                        <m:r>
                          <a:rPr lang="en-US" sz="2400" i="1">
                            <a:solidFill>
                              <a:schemeClr val="tx1"/>
                            </a:solidFill>
                            <a:latin typeface="Cambria Math" panose="02040503050406030204" pitchFamily="18" charset="0"/>
                          </a:rPr>
                          <m:t>𝑒</m:t>
                        </m:r>
                      </m:sub>
                    </m:sSub>
                    <m:r>
                      <a:rPr lang="en-US" sz="2400" i="1">
                        <a:solidFill>
                          <a:schemeClr val="tx1"/>
                        </a:solidFill>
                        <a:latin typeface="Cambria Math" panose="02040503050406030204" pitchFamily="18" charset="0"/>
                      </a:rPr>
                      <m:t>𝑒</m:t>
                    </m:r>
                    <m:rad>
                      <m:radPr>
                        <m:degHide m:val="on"/>
                        <m:ctrlPr>
                          <a:rPr lang="ru-RU" sz="2400" i="1">
                            <a:solidFill>
                              <a:schemeClr val="tx1"/>
                            </a:solidFill>
                            <a:latin typeface="Cambria Math" panose="02040503050406030204" pitchFamily="18" charset="0"/>
                          </a:rPr>
                        </m:ctrlPr>
                      </m:radPr>
                      <m:deg/>
                      <m:e>
                        <m:f>
                          <m:fPr>
                            <m:ctrlPr>
                              <a:rPr lang="ru-RU" sz="2400" i="1">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8</m:t>
                            </m:r>
                            <m:r>
                              <a:rPr lang="en-US" sz="2400" i="1">
                                <a:solidFill>
                                  <a:schemeClr val="tx1"/>
                                </a:solidFill>
                                <a:latin typeface="Cambria Math" panose="02040503050406030204" pitchFamily="18" charset="0"/>
                              </a:rPr>
                              <m:t>𝑘𝑇</m:t>
                            </m:r>
                          </m:num>
                          <m:den>
                            <m:r>
                              <a:rPr lang="ru-RU" sz="2400" i="1">
                                <a:solidFill>
                                  <a:schemeClr val="tx1"/>
                                </a:solidFill>
                                <a:latin typeface="Cambria Math" panose="02040503050406030204" pitchFamily="18" charset="0"/>
                                <a:ea typeface="Cambria Math" panose="02040503050406030204" pitchFamily="18" charset="0"/>
                              </a:rPr>
                              <m:t>𝜋</m:t>
                            </m:r>
                            <m:sSub>
                              <m:sSubPr>
                                <m:ctrlPr>
                                  <a:rPr lang="ru-RU" sz="2400" i="1">
                                    <a:solidFill>
                                      <a:schemeClr val="tx1"/>
                                    </a:solidFill>
                                    <a:latin typeface="Cambria Math" panose="02040503050406030204" pitchFamily="18" charset="0"/>
                                    <a:ea typeface="Cambria Math" panose="02040503050406030204" pitchFamily="18" charset="0"/>
                                  </a:rPr>
                                </m:ctrlPr>
                              </m:sSubPr>
                              <m:e>
                                <m:r>
                                  <a:rPr lang="en-US" sz="2400" i="1">
                                    <a:solidFill>
                                      <a:schemeClr val="tx1"/>
                                    </a:solidFill>
                                    <a:latin typeface="Cambria Math" panose="02040503050406030204" pitchFamily="18" charset="0"/>
                                    <a:ea typeface="Cambria Math" panose="02040503050406030204" pitchFamily="18" charset="0"/>
                                  </a:rPr>
                                  <m:t>𝑚</m:t>
                                </m:r>
                              </m:e>
                              <m:sub>
                                <m:r>
                                  <a:rPr lang="en-US" sz="2400" i="1">
                                    <a:solidFill>
                                      <a:schemeClr val="tx1"/>
                                    </a:solidFill>
                                    <a:latin typeface="Cambria Math" panose="02040503050406030204" pitchFamily="18" charset="0"/>
                                    <a:ea typeface="Cambria Math" panose="02040503050406030204" pitchFamily="18" charset="0"/>
                                  </a:rPr>
                                  <m:t>𝑒</m:t>
                                </m:r>
                              </m:sub>
                            </m:sSub>
                          </m:den>
                        </m:f>
                      </m:e>
                    </m:rad>
                    <m:r>
                      <a:rPr lang="ru-RU" sz="2400" b="0" i="1" smtClean="0">
                        <a:solidFill>
                          <a:schemeClr val="tx1"/>
                        </a:solidFill>
                        <a:latin typeface="Cambria Math" panose="02040503050406030204" pitchFamily="18" charset="0"/>
                        <a:ea typeface="Cambria Math" panose="02040503050406030204" pitchFamily="18" charset="0"/>
                      </a:rPr>
                      <m:t>=1.14∙</m:t>
                    </m:r>
                    <m:sSup>
                      <m:sSupPr>
                        <m:ctrlPr>
                          <a:rPr lang="en-US" sz="2400" b="0" i="1" smtClean="0">
                            <a:solidFill>
                              <a:schemeClr val="tx1"/>
                            </a:solidFill>
                            <a:latin typeface="Cambria Math" panose="02040503050406030204" pitchFamily="18" charset="0"/>
                            <a:ea typeface="Cambria Math" panose="02040503050406030204" pitchFamily="18" charset="0"/>
                          </a:rPr>
                        </m:ctrlPr>
                      </m:sSupPr>
                      <m:e>
                        <m:r>
                          <a:rPr lang="ru-RU" sz="2400" b="0" i="1" smtClean="0">
                            <a:solidFill>
                              <a:schemeClr val="tx1"/>
                            </a:solidFill>
                            <a:latin typeface="Cambria Math" panose="02040503050406030204" pitchFamily="18" charset="0"/>
                            <a:ea typeface="Cambria Math" panose="02040503050406030204" pitchFamily="18" charset="0"/>
                          </a:rPr>
                          <m:t>10</m:t>
                        </m:r>
                      </m:e>
                      <m:sup>
                        <m:r>
                          <a:rPr lang="ru-RU" sz="2400" b="0" i="1" smtClean="0">
                            <a:solidFill>
                              <a:schemeClr val="tx1"/>
                            </a:solidFill>
                            <a:latin typeface="Cambria Math" panose="02040503050406030204" pitchFamily="18" charset="0"/>
                            <a:ea typeface="Cambria Math" panose="02040503050406030204" pitchFamily="18" charset="0"/>
                          </a:rPr>
                          <m:t>−3</m:t>
                        </m:r>
                      </m:sup>
                    </m:sSup>
                    <m:f>
                      <m:fPr>
                        <m:type m:val="skw"/>
                        <m:ctrlPr>
                          <a:rPr lang="en-US" sz="2400" b="0" i="1" smtClean="0">
                            <a:solidFill>
                              <a:schemeClr val="tx1"/>
                            </a:solidFill>
                            <a:latin typeface="Cambria Math" panose="02040503050406030204" pitchFamily="18" charset="0"/>
                            <a:ea typeface="Cambria Math" panose="02040503050406030204" pitchFamily="18" charset="0"/>
                          </a:rPr>
                        </m:ctrlPr>
                      </m:fPr>
                      <m:num>
                        <m:r>
                          <a:rPr lang="en-US" sz="2400" b="0" i="1" smtClean="0">
                            <a:solidFill>
                              <a:schemeClr val="tx1"/>
                            </a:solidFill>
                            <a:latin typeface="Cambria Math" panose="02040503050406030204" pitchFamily="18" charset="0"/>
                            <a:ea typeface="Cambria Math" panose="02040503050406030204" pitchFamily="18" charset="0"/>
                          </a:rPr>
                          <m:t>𝑚𝐴</m:t>
                        </m:r>
                      </m:num>
                      <m:den>
                        <m:sSup>
                          <m:sSupPr>
                            <m:ctrlPr>
                              <a:rPr lang="en-US" sz="2400" b="0" i="1" smtClean="0">
                                <a:solidFill>
                                  <a:schemeClr val="tx1"/>
                                </a:solidFill>
                                <a:latin typeface="Cambria Math" panose="02040503050406030204" pitchFamily="18" charset="0"/>
                                <a:ea typeface="Cambria Math" panose="02040503050406030204" pitchFamily="18" charset="0"/>
                              </a:rPr>
                            </m:ctrlPr>
                          </m:sSupPr>
                          <m:e>
                            <m:r>
                              <a:rPr lang="en-US" sz="2400" b="0" i="1" smtClean="0">
                                <a:solidFill>
                                  <a:schemeClr val="tx1"/>
                                </a:solidFill>
                                <a:latin typeface="Cambria Math" panose="02040503050406030204" pitchFamily="18" charset="0"/>
                                <a:ea typeface="Cambria Math" panose="02040503050406030204" pitchFamily="18" charset="0"/>
                              </a:rPr>
                              <m:t>𝑚</m:t>
                            </m:r>
                          </m:e>
                          <m:sup>
                            <m:r>
                              <a:rPr lang="ru-RU" sz="2400" b="0" i="1" smtClean="0">
                                <a:solidFill>
                                  <a:schemeClr val="tx1"/>
                                </a:solidFill>
                                <a:latin typeface="Cambria Math" panose="02040503050406030204" pitchFamily="18" charset="0"/>
                                <a:ea typeface="Cambria Math" panose="02040503050406030204" pitchFamily="18" charset="0"/>
                              </a:rPr>
                              <m:t>2</m:t>
                            </m:r>
                          </m:sup>
                        </m:sSup>
                      </m:den>
                    </m:f>
                  </m:oMath>
                </a14:m>
                <a:r>
                  <a:rPr lang="en-US" sz="2400" dirty="0">
                    <a:solidFill>
                      <a:schemeClr val="tx1"/>
                    </a:solidFill>
                    <a:latin typeface="Times New Roman" panose="02020603050405020304" pitchFamily="18" charset="0"/>
                    <a:cs typeface="Times New Roman" panose="02020603050405020304" pitchFamily="18" charset="0"/>
                  </a:rPr>
                  <a:t>.</a:t>
                </a:r>
                <a:endParaRPr lang="ru-RU" sz="2400" dirty="0">
                  <a:solidFill>
                    <a:schemeClr val="tx1"/>
                  </a:solidFill>
                  <a:latin typeface="Times New Roman" panose="02020603050405020304" pitchFamily="18" charset="0"/>
                  <a:cs typeface="Times New Roman" panose="02020603050405020304" pitchFamily="18" charset="0"/>
                </a:endParaRPr>
              </a:p>
              <a:p>
                <a:r>
                  <a:rPr lang="en-US" sz="2400" dirty="0">
                    <a:solidFill>
                      <a:schemeClr val="tx1"/>
                    </a:solidFill>
                    <a:latin typeface="Times New Roman" panose="02020603050405020304" pitchFamily="18" charset="0"/>
                    <a:cs typeface="Times New Roman" panose="02020603050405020304" pitchFamily="18" charset="0"/>
                  </a:rPr>
                  <a:t>The accelerating potential difference:</a:t>
                </a:r>
                <a:endParaRPr lang="ru-RU" sz="2400" dirty="0">
                  <a:solidFill>
                    <a:schemeClr val="tx1"/>
                  </a:solidFill>
                  <a:latin typeface="Times New Roman" panose="02020603050405020304" pitchFamily="18" charset="0"/>
                  <a:cs typeface="Times New Roman" panose="02020603050405020304" pitchFamily="18" charset="0"/>
                </a:endParaRPr>
              </a:p>
              <a:p>
                <a14:m>
                  <m:oMath xmlns:m="http://schemas.openxmlformats.org/officeDocument/2006/math">
                    <m:r>
                      <a:rPr lang="en-US" sz="2400" i="1">
                        <a:solidFill>
                          <a:schemeClr val="tx1"/>
                        </a:solidFill>
                        <a:latin typeface="Cambria Math" panose="02040503050406030204" pitchFamily="18" charset="0"/>
                      </a:rPr>
                      <m:t>𝑈</m:t>
                    </m:r>
                    <m:r>
                      <a:rPr lang="en-US" sz="2400" i="1">
                        <a:solidFill>
                          <a:schemeClr val="tx1"/>
                        </a:solidFill>
                        <a:latin typeface="Cambria Math" panose="02040503050406030204" pitchFamily="18" charset="0"/>
                        <a:ea typeface="Cambria Math" panose="02040503050406030204" pitchFamily="18" charset="0"/>
                      </a:rPr>
                      <m:t>≥</m:t>
                    </m:r>
                    <m:f>
                      <m:fPr>
                        <m:ctrlPr>
                          <a:rPr lang="ru-RU" sz="2400" i="1">
                            <a:solidFill>
                              <a:schemeClr val="tx1"/>
                            </a:solidFill>
                            <a:latin typeface="Cambria Math" panose="02040503050406030204" pitchFamily="18" charset="0"/>
                            <a:ea typeface="Cambria Math" panose="02040503050406030204" pitchFamily="18" charset="0"/>
                          </a:rPr>
                        </m:ctrlPr>
                      </m:fPr>
                      <m:num>
                        <m:sSub>
                          <m:sSubPr>
                            <m:ctrlPr>
                              <a:rPr lang="ru-RU" sz="2400" i="1">
                                <a:solidFill>
                                  <a:schemeClr val="tx1"/>
                                </a:solidFill>
                                <a:latin typeface="Cambria Math" panose="02040503050406030204" pitchFamily="18" charset="0"/>
                                <a:ea typeface="Cambria Math" panose="02040503050406030204" pitchFamily="18" charset="0"/>
                              </a:rPr>
                            </m:ctrlPr>
                          </m:sSubPr>
                          <m:e>
                            <m:r>
                              <a:rPr lang="en-US" sz="2400" i="1">
                                <a:solidFill>
                                  <a:schemeClr val="tx1"/>
                                </a:solidFill>
                                <a:latin typeface="Cambria Math" panose="02040503050406030204" pitchFamily="18" charset="0"/>
                                <a:ea typeface="Cambria Math" panose="02040503050406030204" pitchFamily="18" charset="0"/>
                              </a:rPr>
                              <m:t>𝑚</m:t>
                            </m:r>
                          </m:e>
                          <m:sub>
                            <m:r>
                              <a:rPr lang="en-US" sz="2400" i="1">
                                <a:solidFill>
                                  <a:schemeClr val="tx1"/>
                                </a:solidFill>
                                <a:latin typeface="Cambria Math" panose="02040503050406030204" pitchFamily="18" charset="0"/>
                                <a:ea typeface="Cambria Math" panose="02040503050406030204" pitchFamily="18" charset="0"/>
                              </a:rPr>
                              <m:t>𝑖</m:t>
                            </m:r>
                          </m:sub>
                        </m:sSub>
                        <m:sSubSup>
                          <m:sSubSupPr>
                            <m:ctrlPr>
                              <a:rPr lang="ru-RU" sz="2400" i="1">
                                <a:solidFill>
                                  <a:schemeClr val="tx1"/>
                                </a:solidFill>
                                <a:latin typeface="Cambria Math" panose="02040503050406030204" pitchFamily="18" charset="0"/>
                                <a:ea typeface="Cambria Math" panose="02040503050406030204" pitchFamily="18" charset="0"/>
                              </a:rPr>
                            </m:ctrlPr>
                          </m:sSubSupPr>
                          <m:e>
                            <m:r>
                              <a:rPr lang="en-US" sz="2400" i="1">
                                <a:solidFill>
                                  <a:schemeClr val="tx1"/>
                                </a:solidFill>
                                <a:latin typeface="Cambria Math" panose="02040503050406030204" pitchFamily="18" charset="0"/>
                                <a:ea typeface="Cambria Math" panose="02040503050406030204" pitchFamily="18" charset="0"/>
                              </a:rPr>
                              <m:t>𝑉</m:t>
                            </m:r>
                          </m:e>
                          <m:sub>
                            <m:r>
                              <m:rPr>
                                <m:sty m:val="p"/>
                              </m:rPr>
                              <a:rPr lang="en-US" sz="2400" b="0" i="0" smtClean="0">
                                <a:solidFill>
                                  <a:schemeClr val="tx1"/>
                                </a:solidFill>
                                <a:latin typeface="Cambria Math" panose="02040503050406030204" pitchFamily="18" charset="0"/>
                                <a:ea typeface="Cambria Math" panose="02040503050406030204" pitchFamily="18" charset="0"/>
                              </a:rPr>
                              <m:t>I</m:t>
                            </m:r>
                          </m:sub>
                          <m:sup>
                            <m:r>
                              <a:rPr lang="en-US" sz="2400" i="1">
                                <a:solidFill>
                                  <a:schemeClr val="tx1"/>
                                </a:solidFill>
                                <a:latin typeface="Cambria Math" panose="02040503050406030204" pitchFamily="18" charset="0"/>
                                <a:ea typeface="Cambria Math" panose="02040503050406030204" pitchFamily="18" charset="0"/>
                              </a:rPr>
                              <m:t>2</m:t>
                            </m:r>
                          </m:sup>
                        </m:sSubSup>
                      </m:num>
                      <m:den>
                        <m:r>
                          <a:rPr lang="en-US" sz="2400" i="1">
                            <a:solidFill>
                              <a:schemeClr val="tx1"/>
                            </a:solidFill>
                            <a:latin typeface="Cambria Math" panose="02040503050406030204" pitchFamily="18" charset="0"/>
                            <a:ea typeface="Cambria Math" panose="02040503050406030204" pitchFamily="18" charset="0"/>
                          </a:rPr>
                          <m:t>2</m:t>
                        </m:r>
                        <m:r>
                          <a:rPr lang="ru-RU" sz="2400" b="0" i="1" smtClean="0">
                            <a:solidFill>
                              <a:schemeClr val="tx1"/>
                            </a:solidFill>
                            <a:latin typeface="Cambria Math" panose="02040503050406030204" pitchFamily="18" charset="0"/>
                            <a:ea typeface="Cambria Math" panose="02040503050406030204" pitchFamily="18" charset="0"/>
                          </a:rPr>
                          <m:t>е</m:t>
                        </m:r>
                      </m:den>
                    </m:f>
                    <m:r>
                      <a:rPr lang="ru-RU" sz="2400" b="0" i="0" smtClean="0">
                        <a:solidFill>
                          <a:schemeClr val="tx1"/>
                        </a:solidFill>
                        <a:latin typeface="Cambria Math" panose="02040503050406030204" pitchFamily="18" charset="0"/>
                        <a:ea typeface="Cambria Math" panose="02040503050406030204" pitchFamily="18" charset="0"/>
                      </a:rPr>
                      <m:t>=1.31</m:t>
                    </m:r>
                    <m:r>
                      <a:rPr lang="ru-RU" sz="2400" b="0" i="1" smtClean="0">
                        <a:solidFill>
                          <a:schemeClr val="tx1"/>
                        </a:solidFill>
                        <a:latin typeface="Cambria Math" panose="02040503050406030204" pitchFamily="18" charset="0"/>
                        <a:ea typeface="Cambria Math" panose="02040503050406030204" pitchFamily="18" charset="0"/>
                      </a:rPr>
                      <m:t>∙</m:t>
                    </m:r>
                    <m:sSup>
                      <m:sSupPr>
                        <m:ctrlPr>
                          <a:rPr lang="en-US" sz="2400" b="0" i="1" smtClean="0">
                            <a:solidFill>
                              <a:schemeClr val="tx1"/>
                            </a:solidFill>
                            <a:latin typeface="Cambria Math" panose="02040503050406030204" pitchFamily="18" charset="0"/>
                            <a:ea typeface="Cambria Math" panose="02040503050406030204" pitchFamily="18" charset="0"/>
                          </a:rPr>
                        </m:ctrlPr>
                      </m:sSupPr>
                      <m:e>
                        <m:r>
                          <a:rPr lang="ru-RU" sz="2400" b="0" i="1" smtClean="0">
                            <a:solidFill>
                              <a:schemeClr val="tx1"/>
                            </a:solidFill>
                            <a:latin typeface="Cambria Math" panose="02040503050406030204" pitchFamily="18" charset="0"/>
                            <a:ea typeface="Cambria Math" panose="02040503050406030204" pitchFamily="18" charset="0"/>
                          </a:rPr>
                          <m:t>10</m:t>
                        </m:r>
                      </m:e>
                      <m:sup>
                        <m:r>
                          <a:rPr lang="ru-RU" sz="2400" b="0" i="1" smtClean="0">
                            <a:solidFill>
                              <a:schemeClr val="tx1"/>
                            </a:solidFill>
                            <a:latin typeface="Cambria Math" panose="02040503050406030204" pitchFamily="18" charset="0"/>
                            <a:ea typeface="Cambria Math" panose="02040503050406030204" pitchFamily="18" charset="0"/>
                          </a:rPr>
                          <m:t>3</m:t>
                        </m:r>
                      </m:sup>
                    </m:sSup>
                    <m:r>
                      <m:rPr>
                        <m:sty m:val="p"/>
                      </m:rPr>
                      <a:rPr lang="en-US" sz="2400" b="0" i="0" smtClean="0">
                        <a:solidFill>
                          <a:schemeClr val="tx1"/>
                        </a:solidFill>
                        <a:latin typeface="Cambria Math" panose="02040503050406030204" pitchFamily="18" charset="0"/>
                        <a:ea typeface="Cambria Math" panose="02040503050406030204" pitchFamily="18" charset="0"/>
                      </a:rPr>
                      <m:t>V</m:t>
                    </m:r>
                  </m:oMath>
                </a14:m>
                <a:r>
                  <a:rPr lang="en-US" sz="2400" dirty="0">
                    <a:solidFill>
                      <a:schemeClr val="tx1"/>
                    </a:solidFill>
                    <a:latin typeface="Times New Roman" panose="02020603050405020304" pitchFamily="18" charset="0"/>
                    <a:cs typeface="Times New Roman" panose="02020603050405020304" pitchFamily="18" charset="0"/>
                  </a:rPr>
                  <a:t>.</a:t>
                </a:r>
                <a:endParaRPr lang="ru-RU" sz="2400" dirty="0">
                  <a:solidFill>
                    <a:schemeClr val="tx1"/>
                  </a:solidFill>
                  <a:latin typeface="Times New Roman" panose="02020603050405020304" pitchFamily="18" charset="0"/>
                  <a:cs typeface="Times New Roman" panose="02020603050405020304" pitchFamily="18" charset="0"/>
                </a:endParaRPr>
              </a:p>
              <a:p>
                <a:r>
                  <a:rPr lang="en-US" sz="2400" dirty="0">
                    <a:solidFill>
                      <a:schemeClr val="tx1"/>
                    </a:solidFill>
                    <a:latin typeface="Times New Roman" panose="02020603050405020304" pitchFamily="18" charset="0"/>
                    <a:cs typeface="Times New Roman" panose="02020603050405020304" pitchFamily="18" charset="0"/>
                  </a:rPr>
                  <a:t>The specific power of the power supply:</a:t>
                </a:r>
                <a:endParaRPr lang="en-US" sz="2400" b="0" i="1" dirty="0">
                  <a:solidFill>
                    <a:schemeClr val="tx1"/>
                  </a:solidFill>
                  <a:latin typeface="Times New Roman" panose="02020603050405020304" pitchFamily="18" charset="0"/>
                  <a:cs typeface="Times New Roman" panose="02020603050405020304" pitchFamily="18" charset="0"/>
                </a:endParaRPr>
              </a:p>
              <a:p>
                <a14:m>
                  <m:oMath xmlns:m="http://schemas.openxmlformats.org/officeDocument/2006/math">
                    <m:r>
                      <a:rPr lang="en-US" sz="2400" b="0" i="1" smtClean="0">
                        <a:solidFill>
                          <a:schemeClr val="tx1"/>
                        </a:solidFill>
                        <a:latin typeface="Cambria Math" panose="02040503050406030204" pitchFamily="18" charset="0"/>
                      </a:rPr>
                      <m:t>𝑊</m:t>
                    </m:r>
                    <m:r>
                      <a:rPr lang="en-US" sz="2400" b="0" i="1" smtClean="0">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𝐽𝑈</m:t>
                    </m:r>
                    <m:r>
                      <a:rPr lang="en-US" sz="2400" b="0" i="1" smtClean="0">
                        <a:solidFill>
                          <a:schemeClr val="tx1"/>
                        </a:solidFill>
                        <a:latin typeface="Cambria Math" panose="02040503050406030204" pitchFamily="18" charset="0"/>
                      </a:rPr>
                      <m:t>=1.48∙</m:t>
                    </m:r>
                    <m:sSup>
                      <m:sSupPr>
                        <m:ctrlPr>
                          <a:rPr lang="ru-RU" sz="2400" b="0" i="1" smtClean="0">
                            <a:solidFill>
                              <a:schemeClr val="tx1"/>
                            </a:solidFill>
                            <a:latin typeface="Cambria Math" panose="02040503050406030204" pitchFamily="18" charset="0"/>
                            <a:ea typeface="Cambria Math" panose="02040503050406030204" pitchFamily="18" charset="0"/>
                          </a:rPr>
                        </m:ctrlPr>
                      </m:sSupPr>
                      <m:e>
                        <m:r>
                          <a:rPr lang="en-US" sz="2400" b="0" i="1" smtClean="0">
                            <a:solidFill>
                              <a:schemeClr val="tx1"/>
                            </a:solidFill>
                            <a:latin typeface="Cambria Math" panose="02040503050406030204" pitchFamily="18" charset="0"/>
                            <a:ea typeface="Cambria Math" panose="02040503050406030204" pitchFamily="18" charset="0"/>
                          </a:rPr>
                          <m:t>10</m:t>
                        </m:r>
                      </m:e>
                      <m:sup>
                        <m:r>
                          <a:rPr lang="en-US" sz="2400" b="0" i="1" smtClean="0">
                            <a:solidFill>
                              <a:schemeClr val="tx1"/>
                            </a:solidFill>
                            <a:latin typeface="Cambria Math" panose="02040503050406030204" pitchFamily="18" charset="0"/>
                            <a:ea typeface="Cambria Math" panose="02040503050406030204" pitchFamily="18" charset="0"/>
                          </a:rPr>
                          <m:t>−3</m:t>
                        </m:r>
                      </m:sup>
                    </m:sSup>
                    <m:f>
                      <m:fPr>
                        <m:type m:val="skw"/>
                        <m:ctrlPr>
                          <a:rPr lang="ru-RU" sz="2400" b="0" i="1" smtClean="0">
                            <a:solidFill>
                              <a:schemeClr val="tx1"/>
                            </a:solidFill>
                            <a:latin typeface="Cambria Math" panose="02040503050406030204" pitchFamily="18" charset="0"/>
                            <a:ea typeface="Cambria Math" panose="02040503050406030204" pitchFamily="18" charset="0"/>
                          </a:rPr>
                        </m:ctrlPr>
                      </m:fPr>
                      <m:num>
                        <m:r>
                          <a:rPr lang="en-US" sz="2400" b="0" i="1" smtClean="0">
                            <a:solidFill>
                              <a:schemeClr val="tx1"/>
                            </a:solidFill>
                            <a:latin typeface="Cambria Math" panose="02040503050406030204" pitchFamily="18" charset="0"/>
                            <a:ea typeface="Cambria Math" panose="02040503050406030204" pitchFamily="18" charset="0"/>
                          </a:rPr>
                          <m:t>𝑊</m:t>
                        </m:r>
                      </m:num>
                      <m:den>
                        <m:sSup>
                          <m:sSupPr>
                            <m:ctrlPr>
                              <a:rPr lang="ru-RU" sz="2400" b="0" i="1" smtClean="0">
                                <a:solidFill>
                                  <a:schemeClr val="tx1"/>
                                </a:solidFill>
                                <a:latin typeface="Cambria Math" panose="02040503050406030204" pitchFamily="18" charset="0"/>
                                <a:ea typeface="Cambria Math" panose="02040503050406030204" pitchFamily="18" charset="0"/>
                              </a:rPr>
                            </m:ctrlPr>
                          </m:sSupPr>
                          <m:e>
                            <m:r>
                              <a:rPr lang="en-US" sz="2400" b="0" i="1" smtClean="0">
                                <a:solidFill>
                                  <a:schemeClr val="tx1"/>
                                </a:solidFill>
                                <a:latin typeface="Cambria Math" panose="02040503050406030204" pitchFamily="18" charset="0"/>
                                <a:ea typeface="Cambria Math" panose="02040503050406030204" pitchFamily="18" charset="0"/>
                              </a:rPr>
                              <m:t>𝑚</m:t>
                            </m:r>
                          </m:e>
                          <m:sup>
                            <m:r>
                              <a:rPr lang="en-US" sz="2400" b="0" i="1" smtClean="0">
                                <a:solidFill>
                                  <a:schemeClr val="tx1"/>
                                </a:solidFill>
                                <a:latin typeface="Cambria Math" panose="02040503050406030204" pitchFamily="18" charset="0"/>
                                <a:ea typeface="Cambria Math" panose="02040503050406030204" pitchFamily="18" charset="0"/>
                              </a:rPr>
                              <m:t>2</m:t>
                            </m:r>
                          </m:sup>
                        </m:sSup>
                      </m:den>
                    </m:f>
                  </m:oMath>
                </a14:m>
                <a:r>
                  <a:rPr lang="ru-RU" sz="2400" dirty="0">
                    <a:solidFill>
                      <a:schemeClr val="tx1"/>
                    </a:solidFill>
                    <a:latin typeface="Times New Roman" panose="02020603050405020304" pitchFamily="18" charset="0"/>
                    <a:cs typeface="Times New Roman" panose="02020603050405020304" pitchFamily="18" charset="0"/>
                  </a:rPr>
                  <a:t>.</a:t>
                </a:r>
              </a:p>
              <a:p>
                <a:endParaRPr lang="ru-RU" dirty="0"/>
              </a:p>
            </p:txBody>
          </p:sp>
        </mc:Choice>
        <mc:Fallback xmlns="">
          <p:sp>
            <p:nvSpPr>
              <p:cNvPr id="2" name="Объект 1">
                <a:extLst>
                  <a:ext uri="{FF2B5EF4-FFF2-40B4-BE49-F238E27FC236}">
                    <a16:creationId xmlns:a16="http://schemas.microsoft.com/office/drawing/2014/main" id="{593990BB-D16C-E03C-B940-3C33F1E5A338}"/>
                  </a:ext>
                </a:extLst>
              </p:cNvPr>
              <p:cNvSpPr>
                <a:spLocks noGrp="1" noRot="1" noChangeAspect="1" noMove="1" noResize="1" noEditPoints="1" noAdjustHandles="1" noChangeArrowheads="1" noChangeShapeType="1" noTextEdit="1"/>
              </p:cNvSpPr>
              <p:nvPr>
                <p:ph sz="half" idx="1"/>
              </p:nvPr>
            </p:nvSpPr>
            <p:spPr>
              <a:blipFill>
                <a:blip r:embed="rId2"/>
                <a:stretch>
                  <a:fillRect l="-771" t="-884" b="-8729"/>
                </a:stretch>
              </a:blipFill>
            </p:spPr>
            <p:txBody>
              <a:bodyPr/>
              <a:lstStyle/>
              <a:p>
                <a:r>
                  <a:rPr lang="ru-RU">
                    <a:noFill/>
                  </a:rPr>
                  <a:t> </a:t>
                </a:r>
              </a:p>
            </p:txBody>
          </p:sp>
        </mc:Fallback>
      </mc:AlternateContent>
      <p:sp>
        <p:nvSpPr>
          <p:cNvPr id="3" name="Заголовок 2">
            <a:extLst>
              <a:ext uri="{FF2B5EF4-FFF2-40B4-BE49-F238E27FC236}">
                <a16:creationId xmlns:a16="http://schemas.microsoft.com/office/drawing/2014/main" id="{A51B2B70-388E-5323-29D1-2DCD3207B05D}"/>
              </a:ext>
            </a:extLst>
          </p:cNvPr>
          <p:cNvSpPr>
            <a:spLocks noGrp="1"/>
          </p:cNvSpPr>
          <p:nvPr>
            <p:ph type="title"/>
          </p:nvPr>
        </p:nvSpPr>
        <p:spPr/>
        <p:txBody>
          <a:bodyPr/>
          <a:lstStyle/>
          <a:p>
            <a:pPr algn="ctr"/>
            <a:r>
              <a:rPr lang="en-US" sz="3200" b="1" dirty="0">
                <a:latin typeface="Times New Roman" panose="02020603050405020304" pitchFamily="18" charset="0"/>
                <a:cs typeface="Times New Roman" panose="02020603050405020304" pitchFamily="18" charset="0"/>
              </a:rPr>
              <a:t>Ion sail under the action of the solar wind.</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6511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17791" y="457875"/>
            <a:ext cx="10199157" cy="640715"/>
          </a:xfrm>
          <a:prstGeom prst="rect">
            <a:avLst/>
          </a:prstGeom>
        </p:spPr>
        <p:txBody>
          <a:bodyPr/>
          <a:lstStyle/>
          <a:p>
            <a:pPr algn="ctr"/>
            <a:r>
              <a:rPr lang="en-US" sz="3200" b="1" dirty="0">
                <a:latin typeface="Times New Roman" panose="02020603050405020304" pitchFamily="18" charset="0"/>
                <a:cs typeface="Times New Roman" panose="02020603050405020304" pitchFamily="18" charset="0"/>
              </a:rPr>
              <a:t>Calculated data</a:t>
            </a:r>
            <a:endParaRPr lang="ru-RU" sz="3200" b="1" dirty="0">
              <a:latin typeface="Times New Roman" panose="02020603050405020304" pitchFamily="18" charset="0"/>
              <a:cs typeface="Times New Roman" panose="02020603050405020304" pitchFamily="18" charset="0"/>
            </a:endParaRPr>
          </a:p>
        </p:txBody>
      </p:sp>
      <p:sp>
        <p:nvSpPr>
          <p:cNvPr id="8" name="Rectangle 671">
            <a:extLst>
              <a:ext uri="{FF2B5EF4-FFF2-40B4-BE49-F238E27FC236}">
                <a16:creationId xmlns:a16="http://schemas.microsoft.com/office/drawing/2014/main" id="{A950CF11-72FF-43E3-BAD8-2FE4749F4A6E}"/>
              </a:ext>
            </a:extLst>
          </p:cNvPr>
          <p:cNvSpPr>
            <a:spLocks noChangeArrowheads="1"/>
          </p:cNvSpPr>
          <p:nvPr/>
        </p:nvSpPr>
        <p:spPr bwMode="auto">
          <a:xfrm flipV="1">
            <a:off x="6598911" y="6532208"/>
            <a:ext cx="31207551" cy="55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mc:AlternateContent xmlns:mc="http://schemas.openxmlformats.org/markup-compatibility/2006" xmlns:a14="http://schemas.microsoft.com/office/drawing/2010/main">
        <mc:Choice Requires="a14">
          <p:sp>
            <p:nvSpPr>
              <p:cNvPr id="13" name="Прямоугольник 12">
                <a:extLst>
                  <a:ext uri="{FF2B5EF4-FFF2-40B4-BE49-F238E27FC236}">
                    <a16:creationId xmlns:a16="http://schemas.microsoft.com/office/drawing/2014/main" id="{64D4537E-AC20-495C-9A00-2A77CC7C9460}"/>
                  </a:ext>
                </a:extLst>
              </p:cNvPr>
              <p:cNvSpPr/>
              <p:nvPr/>
            </p:nvSpPr>
            <p:spPr>
              <a:xfrm>
                <a:off x="231602" y="1342109"/>
                <a:ext cx="8138832" cy="3901709"/>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U=2800V.</a:t>
                </a:r>
              </a:p>
              <a:p>
                <a:endParaRPr lang="ru-RU"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For normal incidence of the beam:</a:t>
                </a:r>
              </a:p>
              <a:p>
                <a:r>
                  <a:rPr lang="en-US" sz="2400" dirty="0">
                    <a:latin typeface="Times New Roman" panose="02020603050405020304" pitchFamily="18" charset="0"/>
                    <a:cs typeface="Times New Roman" panose="02020603050405020304" pitchFamily="18" charset="0"/>
                  </a:rPr>
                  <a:t>Flow: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𝑛</m:t>
                        </m:r>
                      </m:e>
                      <m:sub>
                        <m:r>
                          <a:rPr lang="en-US" sz="2400" i="1">
                            <a:latin typeface="Cambria Math" panose="02040503050406030204" pitchFamily="18" charset="0"/>
                          </a:rPr>
                          <m:t>0</m:t>
                        </m:r>
                      </m:sub>
                    </m:sSub>
                  </m:oMath>
                </a14:m>
                <a:r>
                  <a:rPr lang="en-US" sz="2400" i="1" dirty="0">
                    <a:latin typeface="Times New Roman" panose="02020603050405020304" pitchFamily="18" charset="0"/>
                    <a:cs typeface="Times New Roman" panose="02020603050405020304" pitchFamily="18" charset="0"/>
                  </a:rPr>
                  <a:t>V</a:t>
                </a:r>
                <a:r>
                  <a:rPr lang="ru-RU" sz="2400" i="1"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a:t>
                </a:r>
                <a14:m>
                  <m:oMath xmlns:m="http://schemas.openxmlformats.org/officeDocument/2006/math">
                    <m:r>
                      <a:rPr lang="ru-RU" sz="2400" b="0" i="0" smtClean="0">
                        <a:latin typeface="Cambria Math" panose="02040503050406030204" pitchFamily="18" charset="0"/>
                      </a:rPr>
                      <m:t>2</m:t>
                    </m:r>
                    <m:r>
                      <a:rPr lang="en-US" sz="2400" b="0" i="0" smtClean="0">
                        <a:latin typeface="Cambria Math" panose="02040503050406030204" pitchFamily="18" charset="0"/>
                      </a:rPr>
                      <m:t>.</m:t>
                    </m:r>
                    <m:r>
                      <a:rPr lang="en-US" sz="2400" i="1">
                        <a:latin typeface="Cambria Math" panose="02040503050406030204" pitchFamily="18" charset="0"/>
                      </a:rPr>
                      <m:t>5</m:t>
                    </m:r>
                    <m:r>
                      <a:rPr lang="ru-RU" sz="2400" i="1">
                        <a:latin typeface="Cambria Math" panose="02040503050406030204" pitchFamily="18" charset="0"/>
                        <a:ea typeface="Cambria Math" panose="02040503050406030204" pitchFamily="18" charset="0"/>
                      </a:rPr>
                      <m:t>∙</m:t>
                    </m:r>
                    <m:sSup>
                      <m:sSupPr>
                        <m:ctrlPr>
                          <a:rPr lang="en-US" sz="2400" i="1">
                            <a:latin typeface="Cambria Math" panose="02040503050406030204" pitchFamily="18" charset="0"/>
                            <a:ea typeface="Cambria Math" panose="02040503050406030204" pitchFamily="18" charset="0"/>
                          </a:rPr>
                        </m:ctrlPr>
                      </m:sSupPr>
                      <m:e>
                        <m:sSup>
                          <m:sSupPr>
                            <m:ctrlPr>
                              <a:rPr lang="en-US" sz="2400" i="1">
                                <a:latin typeface="Cambria Math" panose="02040503050406030204" pitchFamily="18" charset="0"/>
                                <a:ea typeface="Cambria Math" panose="02040503050406030204" pitchFamily="18" charset="0"/>
                              </a:rPr>
                            </m:ctrlPr>
                          </m:sSupPr>
                          <m:e>
                            <m:r>
                              <a:rPr lang="ru-RU" sz="2400" i="1">
                                <a:latin typeface="Cambria Math" panose="02040503050406030204" pitchFamily="18" charset="0"/>
                                <a:ea typeface="Cambria Math" panose="02040503050406030204" pitchFamily="18" charset="0"/>
                              </a:rPr>
                              <m:t>10</m:t>
                            </m:r>
                          </m:e>
                          <m:sup>
                            <m:r>
                              <a:rPr lang="en-US" sz="2400" b="0" i="1" smtClean="0">
                                <a:latin typeface="Cambria Math" panose="02040503050406030204" pitchFamily="18" charset="0"/>
                                <a:ea typeface="Cambria Math" panose="02040503050406030204" pitchFamily="18" charset="0"/>
                              </a:rPr>
                              <m:t>12</m:t>
                            </m:r>
                          </m:sup>
                        </m:sSup>
                        <m:r>
                          <a:rPr lang="ru-RU" sz="2400" i="1">
                            <a:latin typeface="Cambria Math" panose="02040503050406030204" pitchFamily="18" charset="0"/>
                          </a:rPr>
                          <m:t>с</m:t>
                        </m:r>
                        <m:r>
                          <a:rPr lang="en-US" sz="2400" i="1">
                            <a:latin typeface="Cambria Math" panose="02040503050406030204" pitchFamily="18" charset="0"/>
                            <a:ea typeface="Cambria Math" panose="02040503050406030204" pitchFamily="18" charset="0"/>
                          </a:rPr>
                          <m:t>∙</m:t>
                        </m:r>
                        <m:r>
                          <a:rPr lang="ru-RU" sz="2400" i="1">
                            <a:latin typeface="Cambria Math" panose="02040503050406030204" pitchFamily="18" charset="0"/>
                            <a:ea typeface="Cambria Math" panose="02040503050406030204" pitchFamily="18" charset="0"/>
                          </a:rPr>
                          <m:t>м</m:t>
                        </m:r>
                      </m:e>
                      <m:sup>
                        <m:r>
                          <a:rPr lang="en-US" sz="2400" b="0" i="1" smtClean="0">
                            <a:latin typeface="Cambria Math" panose="02040503050406030204" pitchFamily="18" charset="0"/>
                            <a:ea typeface="Cambria Math" panose="02040503050406030204" pitchFamily="18" charset="0"/>
                          </a:rPr>
                          <m:t>−</m:t>
                        </m:r>
                        <m:r>
                          <a:rPr lang="ru-RU" sz="2400" i="1">
                            <a:latin typeface="Cambria Math" panose="02040503050406030204" pitchFamily="18" charset="0"/>
                            <a:ea typeface="Cambria Math" panose="02040503050406030204" pitchFamily="18" charset="0"/>
                          </a:rPr>
                          <m:t>2</m:t>
                        </m:r>
                      </m:sup>
                    </m:sSup>
                  </m:oMath>
                </a14:m>
                <a:r>
                  <a:rPr lang="en-US"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Pressure: </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𝑝</m:t>
                        </m:r>
                        <m:r>
                          <a:rPr lang="en-US" sz="2400" b="0" i="1" smtClean="0">
                            <a:latin typeface="Cambria Math" panose="02040503050406030204" pitchFamily="18" charset="0"/>
                          </a:rPr>
                          <m:t>=</m:t>
                        </m:r>
                        <m:r>
                          <a:rPr lang="en-US" sz="2400" i="1">
                            <a:latin typeface="Cambria Math" panose="02040503050406030204" pitchFamily="18" charset="0"/>
                          </a:rPr>
                          <m:t>𝑛</m:t>
                        </m:r>
                      </m:e>
                      <m:sub>
                        <m:r>
                          <a:rPr lang="en-US" sz="2400" i="1">
                            <a:latin typeface="Cambria Math" panose="02040503050406030204" pitchFamily="18" charset="0"/>
                          </a:rPr>
                          <m:t>0</m:t>
                        </m:r>
                      </m:sub>
                    </m:sSub>
                  </m:oMath>
                </a14:m>
                <a:r>
                  <a:rPr lang="en-US" sz="2400" i="1" dirty="0">
                    <a:latin typeface="Times New Roman" panose="02020603050405020304" pitchFamily="18" charset="0"/>
                    <a:cs typeface="Times New Roman" panose="02020603050405020304" pitchFamily="18" charset="0"/>
                  </a:rPr>
                  <a:t>V</a:t>
                </a:r>
                <a:r>
                  <a:rPr lang="ru-RU" sz="2400" i="1" dirty="0">
                    <a:latin typeface="Times New Roman" panose="02020603050405020304" pitchFamily="18" charset="0"/>
                    <a:cs typeface="Times New Roman" panose="02020603050405020304" pitchFamily="18" charset="0"/>
                  </a:rPr>
                  <a:t>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ru-RU" sz="2400" dirty="0">
                    <a:latin typeface="Times New Roman" panose="02020603050405020304" pitchFamily="18" charset="0"/>
                    <a:cs typeface="Times New Roman" panose="02020603050405020304" pitchFamily="18" charset="0"/>
                  </a:rPr>
                  <a:t>(</a:t>
                </a:r>
                <a14:m>
                  <m:oMath xmlns:m="http://schemas.openxmlformats.org/officeDocument/2006/math">
                    <m:r>
                      <a:rPr lang="en-US" sz="2400" i="1">
                        <a:latin typeface="Cambria Math" panose="02040503050406030204" pitchFamily="18" charset="0"/>
                      </a:rPr>
                      <m:t>2</m:t>
                    </m:r>
                  </m:oMath>
                </a14:m>
                <a:r>
                  <a:rPr lang="en-US"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𝑚</m:t>
                        </m:r>
                      </m:e>
                      <m:sub>
                        <m:r>
                          <a:rPr lang="en-US" sz="2400" i="1">
                            <a:latin typeface="Cambria Math" panose="02040503050406030204" pitchFamily="18" charset="0"/>
                          </a:rPr>
                          <m:t>0</m:t>
                        </m:r>
                      </m:sub>
                    </m:sSub>
                    <m:r>
                      <a:rPr lang="en-US" sz="2400" b="0" i="1" smtClean="0">
                        <a:latin typeface="Cambria Math" panose="02040503050406030204" pitchFamily="18" charset="0"/>
                      </a:rPr>
                      <m:t>𝑉</m:t>
                    </m:r>
                  </m:oMath>
                </a14:m>
                <a:r>
                  <a:rPr lang="ru-RU" sz="24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a:t>
                </a:r>
                <a14:m>
                  <m:oMath xmlns:m="http://schemas.openxmlformats.org/officeDocument/2006/math">
                    <m:r>
                      <a:rPr lang="en-US" sz="2400" b="0" i="1" smtClean="0">
                        <a:latin typeface="Cambria Math" panose="02040503050406030204" pitchFamily="18" charset="0"/>
                      </a:rPr>
                      <m:t>4.15</m:t>
                    </m:r>
                    <m:r>
                      <a:rPr lang="ru-RU" sz="2400" i="1">
                        <a:latin typeface="Cambria Math" panose="02040503050406030204" pitchFamily="18" charset="0"/>
                        <a:ea typeface="Cambria Math" panose="02040503050406030204" pitchFamily="18" charset="0"/>
                      </a:rPr>
                      <m:t>∙</m:t>
                    </m:r>
                    <m:sSup>
                      <m:sSupPr>
                        <m:ctrlPr>
                          <a:rPr lang="en-US" sz="2400" i="1">
                            <a:latin typeface="Cambria Math" panose="02040503050406030204" pitchFamily="18" charset="0"/>
                            <a:ea typeface="Cambria Math" panose="02040503050406030204" pitchFamily="18" charset="0"/>
                          </a:rPr>
                        </m:ctrlPr>
                      </m:sSupPr>
                      <m:e>
                        <m:r>
                          <a:rPr lang="ru-RU" sz="2400" i="1">
                            <a:latin typeface="Cambria Math" panose="02040503050406030204" pitchFamily="18" charset="0"/>
                            <a:ea typeface="Cambria Math" panose="02040503050406030204" pitchFamily="18" charset="0"/>
                          </a:rPr>
                          <m:t>10</m:t>
                        </m:r>
                      </m:e>
                      <m:sup>
                        <m:r>
                          <a:rPr lang="ru-RU" sz="2400" i="1">
                            <a:latin typeface="Cambria Math" panose="02040503050406030204" pitchFamily="18" charset="0"/>
                            <a:ea typeface="Cambria Math" panose="02040503050406030204" pitchFamily="18" charset="0"/>
                          </a:rPr>
                          <m:t>−6</m:t>
                        </m:r>
                      </m:sup>
                    </m:sSup>
                    <m:f>
                      <m:fPr>
                        <m:type m:val="skw"/>
                        <m:ctrlPr>
                          <a:rPr lang="en-US" sz="2400" i="1">
                            <a:latin typeface="Cambria Math" panose="02040503050406030204" pitchFamily="18" charset="0"/>
                            <a:ea typeface="Cambria Math" panose="02040503050406030204" pitchFamily="18" charset="0"/>
                          </a:rPr>
                        </m:ctrlPr>
                      </m:fPr>
                      <m:num>
                        <m:r>
                          <a:rPr lang="ru-RU" sz="2400" i="1">
                            <a:latin typeface="Cambria Math" panose="02040503050406030204" pitchFamily="18" charset="0"/>
                            <a:ea typeface="Cambria Math" panose="02040503050406030204" pitchFamily="18" charset="0"/>
                          </a:rPr>
                          <m:t>мН</m:t>
                        </m:r>
                      </m:num>
                      <m:den>
                        <m:sSup>
                          <m:sSupPr>
                            <m:ctrlPr>
                              <a:rPr lang="en-US" sz="2400" i="1">
                                <a:latin typeface="Cambria Math" panose="02040503050406030204" pitchFamily="18" charset="0"/>
                                <a:ea typeface="Cambria Math" panose="02040503050406030204" pitchFamily="18" charset="0"/>
                              </a:rPr>
                            </m:ctrlPr>
                          </m:sSupPr>
                          <m:e>
                            <m:r>
                              <a:rPr lang="ru-RU" sz="2400" i="1">
                                <a:latin typeface="Cambria Math" panose="02040503050406030204" pitchFamily="18" charset="0"/>
                                <a:ea typeface="Cambria Math" panose="02040503050406030204" pitchFamily="18" charset="0"/>
                              </a:rPr>
                              <m:t>м</m:t>
                            </m:r>
                          </m:e>
                          <m:sup>
                            <m:r>
                              <a:rPr lang="ru-RU" sz="2400" i="1">
                                <a:latin typeface="Cambria Math" panose="02040503050406030204" pitchFamily="18" charset="0"/>
                                <a:ea typeface="Cambria Math" panose="02040503050406030204" pitchFamily="18" charset="0"/>
                              </a:rPr>
                              <m:t>2</m:t>
                            </m:r>
                          </m:sup>
                        </m:sSup>
                      </m:den>
                    </m:f>
                    <m:r>
                      <a:rPr lang="en-US" sz="2400" b="0" i="1" smtClean="0">
                        <a:latin typeface="Cambria Math" panose="02040503050406030204" pitchFamily="18" charset="0"/>
                        <a:ea typeface="Cambria Math" panose="02040503050406030204" pitchFamily="18" charset="0"/>
                      </a:rPr>
                      <m:t>.</m:t>
                    </m:r>
                  </m:oMath>
                </a14:m>
                <a:r>
                  <a:rPr lang="en-US" sz="2400" dirty="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Leakage current density : </a:t>
                </a:r>
                <a14:m>
                  <m:oMath xmlns:m="http://schemas.openxmlformats.org/officeDocument/2006/math">
                    <m:r>
                      <a:rPr lang="en-US" sz="2400" i="1">
                        <a:latin typeface="Cambria Math" panose="02040503050406030204" pitchFamily="18" charset="0"/>
                      </a:rPr>
                      <m:t>𝐽</m:t>
                    </m:r>
                    <m:r>
                      <a:rPr lang="en-US" sz="2400" i="1">
                        <a:latin typeface="Cambria Math" panose="02040503050406030204" pitchFamily="18" charset="0"/>
                      </a:rPr>
                      <m:t>=</m:t>
                    </m:r>
                    <m:f>
                      <m:fPr>
                        <m:ctrlPr>
                          <a:rPr lang="ru-RU" sz="2400" i="1">
                            <a:latin typeface="Cambria Math" panose="02040503050406030204" pitchFamily="18" charset="0"/>
                          </a:rPr>
                        </m:ctrlPr>
                      </m:fPr>
                      <m:num>
                        <m:r>
                          <a:rPr lang="en-US" sz="2400" i="1">
                            <a:latin typeface="Cambria Math" panose="02040503050406030204" pitchFamily="18" charset="0"/>
                          </a:rPr>
                          <m:t>1</m:t>
                        </m:r>
                      </m:num>
                      <m:den>
                        <m:r>
                          <a:rPr lang="en-US" sz="2400" i="1">
                            <a:latin typeface="Cambria Math" panose="02040503050406030204" pitchFamily="18" charset="0"/>
                          </a:rPr>
                          <m:t>2</m:t>
                        </m:r>
                      </m:den>
                    </m:f>
                    <m:sSub>
                      <m:sSubPr>
                        <m:ctrlPr>
                          <a:rPr lang="ru-RU" sz="2400" i="1">
                            <a:latin typeface="Cambria Math" panose="02040503050406030204" pitchFamily="18" charset="0"/>
                          </a:rPr>
                        </m:ctrlPr>
                      </m:sSubPr>
                      <m:e>
                        <m:r>
                          <a:rPr lang="en-US" sz="2400" i="1">
                            <a:latin typeface="Cambria Math" panose="02040503050406030204" pitchFamily="18" charset="0"/>
                          </a:rPr>
                          <m:t>𝑛</m:t>
                        </m:r>
                      </m:e>
                      <m:sub>
                        <m:r>
                          <a:rPr lang="en-US" sz="2400" i="1">
                            <a:latin typeface="Cambria Math" panose="02040503050406030204" pitchFamily="18" charset="0"/>
                          </a:rPr>
                          <m:t>𝑒</m:t>
                        </m:r>
                      </m:sub>
                    </m:sSub>
                    <m:r>
                      <a:rPr lang="en-US" sz="2400" i="1">
                        <a:latin typeface="Cambria Math" panose="02040503050406030204" pitchFamily="18" charset="0"/>
                      </a:rPr>
                      <m:t>𝑒</m:t>
                    </m:r>
                    <m:r>
                      <a:rPr lang="en-US" sz="2400" b="0" i="1" smtClean="0">
                        <a:latin typeface="Cambria Math" panose="02040503050406030204" pitchFamily="18" charset="0"/>
                      </a:rPr>
                      <m:t>𝑉</m:t>
                    </m:r>
                    <m:r>
                      <a:rPr lang="ru-RU" sz="2400" i="1">
                        <a:latin typeface="Cambria Math" panose="02040503050406030204" pitchFamily="18" charset="0"/>
                      </a:rPr>
                      <m:t>=1.20163</m:t>
                    </m:r>
                    <m:r>
                      <a:rPr lang="ru-RU" sz="2400" i="1">
                        <a:latin typeface="Cambria Math" panose="02040503050406030204" pitchFamily="18" charset="0"/>
                        <a:ea typeface="Cambria Math" panose="02040503050406030204" pitchFamily="18" charset="0"/>
                      </a:rPr>
                      <m:t>∙</m:t>
                    </m:r>
                    <m:sSup>
                      <m:sSupPr>
                        <m:ctrlPr>
                          <a:rPr lang="en-US" sz="2400" i="1">
                            <a:latin typeface="Cambria Math" panose="02040503050406030204" pitchFamily="18" charset="0"/>
                            <a:ea typeface="Cambria Math" panose="02040503050406030204" pitchFamily="18" charset="0"/>
                          </a:rPr>
                        </m:ctrlPr>
                      </m:sSupPr>
                      <m:e>
                        <m:r>
                          <a:rPr lang="ru-RU" sz="2400" i="1">
                            <a:latin typeface="Cambria Math" panose="02040503050406030204" pitchFamily="18" charset="0"/>
                            <a:ea typeface="Cambria Math" panose="02040503050406030204" pitchFamily="18" charset="0"/>
                          </a:rPr>
                          <m:t>10</m:t>
                        </m:r>
                      </m:e>
                      <m:sup>
                        <m:r>
                          <a:rPr lang="ru-RU" sz="2400" i="1">
                            <a:latin typeface="Cambria Math" panose="02040503050406030204" pitchFamily="18" charset="0"/>
                            <a:ea typeface="Cambria Math" panose="02040503050406030204" pitchFamily="18" charset="0"/>
                          </a:rPr>
                          <m:t>−3</m:t>
                        </m:r>
                      </m:sup>
                    </m:sSup>
                    <m:f>
                      <m:fPr>
                        <m:type m:val="skw"/>
                        <m:ctrlPr>
                          <a:rPr lang="en-US" sz="2400" i="1">
                            <a:latin typeface="Cambria Math" panose="02040503050406030204" pitchFamily="18" charset="0"/>
                            <a:ea typeface="Cambria Math" panose="02040503050406030204" pitchFamily="18" charset="0"/>
                          </a:rPr>
                        </m:ctrlPr>
                      </m:fPr>
                      <m:num>
                        <m:r>
                          <a:rPr lang="ru-RU" sz="2400" i="1">
                            <a:latin typeface="Cambria Math" panose="02040503050406030204" pitchFamily="18" charset="0"/>
                            <a:ea typeface="Cambria Math" panose="02040503050406030204" pitchFamily="18" charset="0"/>
                          </a:rPr>
                          <m:t>мА</m:t>
                        </m:r>
                      </m:num>
                      <m:den>
                        <m:sSup>
                          <m:sSupPr>
                            <m:ctrlPr>
                              <a:rPr lang="en-US" sz="2400" i="1">
                                <a:latin typeface="Cambria Math" panose="02040503050406030204" pitchFamily="18" charset="0"/>
                                <a:ea typeface="Cambria Math" panose="02040503050406030204" pitchFamily="18" charset="0"/>
                              </a:rPr>
                            </m:ctrlPr>
                          </m:sSupPr>
                          <m:e>
                            <m:r>
                              <a:rPr lang="ru-RU" sz="2400" i="1">
                                <a:latin typeface="Cambria Math" panose="02040503050406030204" pitchFamily="18" charset="0"/>
                                <a:ea typeface="Cambria Math" panose="02040503050406030204" pitchFamily="18" charset="0"/>
                              </a:rPr>
                              <m:t>м</m:t>
                            </m:r>
                          </m:e>
                          <m:sup>
                            <m:r>
                              <a:rPr lang="ru-RU" sz="2400" i="1">
                                <a:latin typeface="Cambria Math" panose="02040503050406030204" pitchFamily="18" charset="0"/>
                                <a:ea typeface="Cambria Math" panose="02040503050406030204" pitchFamily="18" charset="0"/>
                              </a:rPr>
                              <m:t>2</m:t>
                            </m:r>
                          </m:sup>
                        </m:sSup>
                      </m:den>
                    </m:f>
                  </m:oMath>
                </a14:m>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The specific power of the power supply:</a:t>
                </a:r>
              </a:p>
              <a:p>
                <a:r>
                  <a:rPr lang="en-US" sz="2400" dirty="0">
                    <a:latin typeface="Times New Roman" panose="02020603050405020304" pitchFamily="18" charset="0"/>
                    <a:cs typeface="Times New Roman" panose="02020603050405020304" pitchFamily="18" charset="0"/>
                  </a:rPr>
                  <a:t> </a:t>
                </a:r>
                <a14:m>
                  <m:oMath xmlns:m="http://schemas.openxmlformats.org/officeDocument/2006/math">
                    <m:r>
                      <a:rPr lang="en-US" sz="2400" i="1">
                        <a:latin typeface="Cambria Math" panose="02040503050406030204" pitchFamily="18" charset="0"/>
                      </a:rPr>
                      <m:t>𝑊</m:t>
                    </m:r>
                    <m:r>
                      <a:rPr lang="en-US" sz="2400" i="1">
                        <a:latin typeface="Cambria Math" panose="02040503050406030204" pitchFamily="18" charset="0"/>
                      </a:rPr>
                      <m:t>=</m:t>
                    </m:r>
                    <m:r>
                      <a:rPr lang="en-US" sz="2400" i="1">
                        <a:latin typeface="Cambria Math" panose="02040503050406030204" pitchFamily="18" charset="0"/>
                      </a:rPr>
                      <m:t>𝐽𝑈</m:t>
                    </m:r>
                    <m:r>
                      <a:rPr lang="en-US" sz="2400" i="1">
                        <a:latin typeface="Cambria Math" panose="02040503050406030204" pitchFamily="18" charset="0"/>
                      </a:rPr>
                      <m:t>=0.0034</m:t>
                    </m:r>
                    <m:f>
                      <m:fPr>
                        <m:type m:val="skw"/>
                        <m:ctrlPr>
                          <a:rPr lang="ru-RU" sz="2400" i="1">
                            <a:latin typeface="Cambria Math" panose="02040503050406030204" pitchFamily="18" charset="0"/>
                            <a:ea typeface="Cambria Math" panose="02040503050406030204" pitchFamily="18" charset="0"/>
                          </a:rPr>
                        </m:ctrlPr>
                      </m:fPr>
                      <m:num>
                        <m:r>
                          <a:rPr lang="ru-RU" sz="2400" i="1">
                            <a:latin typeface="Cambria Math" panose="02040503050406030204" pitchFamily="18" charset="0"/>
                            <a:ea typeface="Cambria Math" panose="02040503050406030204" pitchFamily="18" charset="0"/>
                          </a:rPr>
                          <m:t>Вт</m:t>
                        </m:r>
                      </m:num>
                      <m:den>
                        <m:sSup>
                          <m:sSupPr>
                            <m:ctrlPr>
                              <a:rPr lang="ru-RU" sz="2400" i="1">
                                <a:latin typeface="Cambria Math" panose="02040503050406030204" pitchFamily="18" charset="0"/>
                                <a:ea typeface="Cambria Math" panose="02040503050406030204" pitchFamily="18" charset="0"/>
                              </a:rPr>
                            </m:ctrlPr>
                          </m:sSupPr>
                          <m:e>
                            <m:r>
                              <a:rPr lang="ru-RU" sz="2400" i="1">
                                <a:latin typeface="Cambria Math" panose="02040503050406030204" pitchFamily="18" charset="0"/>
                                <a:ea typeface="Cambria Math" panose="02040503050406030204" pitchFamily="18" charset="0"/>
                              </a:rPr>
                              <m:t>м</m:t>
                            </m:r>
                          </m:e>
                          <m:sup>
                            <m:r>
                              <a:rPr lang="en-US" sz="2400" i="1">
                                <a:latin typeface="Cambria Math" panose="02040503050406030204" pitchFamily="18" charset="0"/>
                                <a:ea typeface="Cambria Math" panose="02040503050406030204" pitchFamily="18" charset="0"/>
                              </a:rPr>
                              <m:t>2</m:t>
                            </m:r>
                          </m:sup>
                        </m:sSup>
                      </m:den>
                    </m:f>
                  </m:oMath>
                </a14:m>
                <a:r>
                  <a:rPr lang="ru-RU" sz="2400" dirty="0">
                    <a:latin typeface="Times New Roman" panose="02020603050405020304" pitchFamily="18" charset="0"/>
                    <a:cs typeface="Times New Roman" panose="02020603050405020304" pitchFamily="18" charset="0"/>
                  </a:rPr>
                  <a:t>.</a:t>
                </a:r>
              </a:p>
              <a:p>
                <a:endParaRPr lang="ru-RU" dirty="0"/>
              </a:p>
            </p:txBody>
          </p:sp>
        </mc:Choice>
        <mc:Fallback xmlns="">
          <p:sp>
            <p:nvSpPr>
              <p:cNvPr id="13" name="Прямоугольник 12">
                <a:extLst>
                  <a:ext uri="{FF2B5EF4-FFF2-40B4-BE49-F238E27FC236}">
                    <a16:creationId xmlns:a16="http://schemas.microsoft.com/office/drawing/2014/main" id="{64D4537E-AC20-495C-9A00-2A77CC7C9460}"/>
                  </a:ext>
                </a:extLst>
              </p:cNvPr>
              <p:cNvSpPr>
                <a:spLocks noRot="1" noChangeAspect="1" noMove="1" noResize="1" noEditPoints="1" noAdjustHandles="1" noChangeArrowheads="1" noChangeShapeType="1" noTextEdit="1"/>
              </p:cNvSpPr>
              <p:nvPr/>
            </p:nvSpPr>
            <p:spPr>
              <a:xfrm>
                <a:off x="231602" y="1342109"/>
                <a:ext cx="8138832" cy="3901709"/>
              </a:xfrm>
              <a:prstGeom prst="rect">
                <a:avLst/>
              </a:prstGeom>
              <a:blipFill>
                <a:blip r:embed="rId2"/>
                <a:stretch>
                  <a:fillRect l="-1199" t="-1250" b="-21563"/>
                </a:stretch>
              </a:blipFill>
            </p:spPr>
            <p:txBody>
              <a:bodyPr/>
              <a:lstStyle/>
              <a:p>
                <a:r>
                  <a:rPr lang="ru-RU">
                    <a:noFill/>
                  </a:rPr>
                  <a:t> </a:t>
                </a:r>
              </a:p>
            </p:txBody>
          </p:sp>
        </mc:Fallback>
      </mc:AlternateContent>
      <p:sp>
        <p:nvSpPr>
          <p:cNvPr id="22" name="Заголовок 2">
            <a:extLst>
              <a:ext uri="{FF2B5EF4-FFF2-40B4-BE49-F238E27FC236}">
                <a16:creationId xmlns:a16="http://schemas.microsoft.com/office/drawing/2014/main" id="{964E945F-CB3D-4B8A-81DC-4F08E314FA08}"/>
              </a:ext>
            </a:extLst>
          </p:cNvPr>
          <p:cNvSpPr txBox="1">
            <a:spLocks/>
          </p:cNvSpPr>
          <p:nvPr/>
        </p:nvSpPr>
        <p:spPr>
          <a:xfrm>
            <a:off x="265236" y="2889995"/>
            <a:ext cx="10442704" cy="885066"/>
          </a:xfrm>
          <a:prstGeom prst="rect">
            <a:avLst/>
          </a:prstGeom>
        </p:spPr>
        <p:txBody>
          <a:bodyPr/>
          <a:lstStyle>
            <a:lvl1pPr algn="l" defTabSz="914400" rtl="0" eaLnBrk="1" latinLnBrk="0" hangingPunct="1">
              <a:lnSpc>
                <a:spcPct val="90000"/>
              </a:lnSpc>
              <a:spcBef>
                <a:spcPct val="0"/>
              </a:spcBef>
              <a:buNone/>
              <a:defRPr sz="2800" kern="1200">
                <a:solidFill>
                  <a:srgbClr val="923826"/>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endParaRPr lang="ru-RU" dirty="0"/>
          </a:p>
        </p:txBody>
      </p:sp>
      <p:sp>
        <p:nvSpPr>
          <p:cNvPr id="23" name="Прямоугольник 22">
            <a:extLst>
              <a:ext uri="{FF2B5EF4-FFF2-40B4-BE49-F238E27FC236}">
                <a16:creationId xmlns:a16="http://schemas.microsoft.com/office/drawing/2014/main" id="{12FCE2C3-B92D-45D0-B010-76CD1C50144B}"/>
              </a:ext>
            </a:extLst>
          </p:cNvPr>
          <p:cNvSpPr/>
          <p:nvPr/>
        </p:nvSpPr>
        <p:spPr>
          <a:xfrm>
            <a:off x="0" y="4024729"/>
            <a:ext cx="10834740" cy="369332"/>
          </a:xfrm>
          <a:prstGeom prst="rect">
            <a:avLst/>
          </a:prstGeom>
        </p:spPr>
        <p:txBody>
          <a:bodyPr wrap="square">
            <a:spAutoFit/>
          </a:bodyPr>
          <a:lstStyle/>
          <a:p>
            <a:endParaRPr lang="ru-RU" dirty="0"/>
          </a:p>
        </p:txBody>
      </p:sp>
      <p:pic>
        <p:nvPicPr>
          <p:cNvPr id="16" name="Рисунок 15">
            <a:extLst>
              <a:ext uri="{FF2B5EF4-FFF2-40B4-BE49-F238E27FC236}">
                <a16:creationId xmlns:a16="http://schemas.microsoft.com/office/drawing/2014/main" id="{A76B5BA1-267C-4C9F-A8DA-E713D8B5792F}"/>
              </a:ext>
            </a:extLst>
          </p:cNvPr>
          <p:cNvPicPr>
            <a:picLocks noChangeAspect="1"/>
          </p:cNvPicPr>
          <p:nvPr/>
        </p:nvPicPr>
        <p:blipFill rotWithShape="1">
          <a:blip r:embed="rId3"/>
          <a:srcRect l="4631"/>
          <a:stretch/>
        </p:blipFill>
        <p:spPr>
          <a:xfrm>
            <a:off x="7170157" y="865527"/>
            <a:ext cx="4790241" cy="4384970"/>
          </a:xfrm>
          <a:prstGeom prst="rect">
            <a:avLst/>
          </a:prstGeom>
        </p:spPr>
      </p:pic>
      <p:sp>
        <p:nvSpPr>
          <p:cNvPr id="9" name="TextBox 8">
            <a:extLst>
              <a:ext uri="{FF2B5EF4-FFF2-40B4-BE49-F238E27FC236}">
                <a16:creationId xmlns:a16="http://schemas.microsoft.com/office/drawing/2014/main" id="{DF45E068-6555-4F53-803D-9BE576161789}"/>
              </a:ext>
            </a:extLst>
          </p:cNvPr>
          <p:cNvSpPr txBox="1"/>
          <p:nvPr/>
        </p:nvSpPr>
        <p:spPr>
          <a:xfrm>
            <a:off x="8600417" y="5451543"/>
            <a:ext cx="902811"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Fig</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8</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0460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D34A2636-0972-4E7D-9B8B-BA02CE1385F6}"/>
              </a:ext>
            </a:extLst>
          </p:cNvPr>
          <p:cNvSpPr>
            <a:spLocks noGrp="1"/>
          </p:cNvSpPr>
          <p:nvPr>
            <p:ph type="title"/>
          </p:nvPr>
        </p:nvSpPr>
        <p:spPr>
          <a:xfrm>
            <a:off x="423577" y="360477"/>
            <a:ext cx="10961370" cy="559986"/>
          </a:xfrm>
        </p:spPr>
        <p:txBody>
          <a:bodyPr/>
          <a:lstStyle/>
          <a:p>
            <a:pPr algn="ctr"/>
            <a:r>
              <a:rPr lang="en-US" sz="3200" b="1" dirty="0">
                <a:latin typeface="Times New Roman" panose="02020603050405020304" pitchFamily="18" charset="0"/>
                <a:cs typeface="Times New Roman" panose="02020603050405020304" pitchFamily="18" charset="0"/>
              </a:rPr>
              <a:t>Calculation of the grid potential</a:t>
            </a:r>
            <a:endParaRPr lang="ru-RU" sz="32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033E1A41-E0BE-4ACA-8868-39AE73B866FF}"/>
              </a:ext>
            </a:extLst>
          </p:cNvPr>
          <p:cNvSpPr txBox="1"/>
          <p:nvPr/>
        </p:nvSpPr>
        <p:spPr>
          <a:xfrm>
            <a:off x="441715" y="1031395"/>
            <a:ext cx="3342582"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Potential of a single wire:</a:t>
            </a:r>
            <a:endParaRPr lang="ru-RU" sz="2400"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BAACCD1A-A773-4A80-A8D1-005B60321DD7}"/>
              </a:ext>
            </a:extLst>
          </p:cNvPr>
          <p:cNvPicPr>
            <a:picLocks noChangeAspect="1"/>
          </p:cNvPicPr>
          <p:nvPr/>
        </p:nvPicPr>
        <p:blipFill>
          <a:blip r:embed="rId2"/>
          <a:stretch>
            <a:fillRect/>
          </a:stretch>
        </p:blipFill>
        <p:spPr>
          <a:xfrm>
            <a:off x="441715" y="1603991"/>
            <a:ext cx="3342582" cy="971681"/>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138824EF-F79F-493D-A281-C8E1489DF14E}"/>
                  </a:ext>
                </a:extLst>
              </p:cNvPr>
              <p:cNvSpPr txBox="1"/>
              <p:nvPr/>
            </p:nvSpPr>
            <p:spPr>
              <a:xfrm>
                <a:off x="441715" y="2663282"/>
                <a:ext cx="5621286" cy="2308324"/>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Where </a:t>
                </a:r>
                <a:r>
                  <a:rPr lang="en-US" sz="2400" i="1" dirty="0">
                    <a:latin typeface="Times New Roman" panose="02020603050405020304" pitchFamily="18" charset="0"/>
                    <a:cs typeface="Times New Roman" panose="02020603050405020304" pitchFamily="18" charset="0"/>
                  </a:rPr>
                  <a:t>r</a:t>
                </a:r>
                <a:r>
                  <a:rPr lang="en-US" sz="2400" dirty="0">
                    <a:latin typeface="Times New Roman" panose="02020603050405020304" pitchFamily="18" charset="0"/>
                    <a:cs typeface="Times New Roman" panose="02020603050405020304" pitchFamily="18" charset="0"/>
                  </a:rPr>
                  <a:t> is the distance from the wire, </a:t>
                </a:r>
                <a14:m>
                  <m:oMath xmlns:m="http://schemas.openxmlformats.org/officeDocument/2006/math">
                    <m:sSub>
                      <m:sSubPr>
                        <m:ctrlPr>
                          <a:rPr lang="en-US" sz="2400" i="1">
                            <a:latin typeface="Cambria Math" panose="02040503050406030204" pitchFamily="18" charset="0"/>
                          </a:rPr>
                        </m:ctrlPr>
                      </m:sSubPr>
                      <m:e>
                        <m:r>
                          <m:rPr>
                            <m:nor/>
                          </m:rPr>
                          <a:rPr lang="el-GR" sz="2400" dirty="0">
                            <a:latin typeface="Times New Roman" panose="02020603050405020304" pitchFamily="18" charset="0"/>
                            <a:cs typeface="Times New Roman" panose="02020603050405020304" pitchFamily="18" charset="0"/>
                          </a:rPr>
                          <m:t>λ</m:t>
                        </m:r>
                      </m:e>
                      <m:sub>
                        <m:r>
                          <a:rPr lang="en-US" sz="2400" i="1">
                            <a:latin typeface="Cambria Math" panose="02040503050406030204" pitchFamily="18" charset="0"/>
                          </a:rPr>
                          <m:t>𝐷</m:t>
                        </m:r>
                      </m:sub>
                    </m:sSub>
                    <m:r>
                      <a:rPr lang="en-US" sz="2400" i="1">
                        <a:latin typeface="Cambria Math" panose="02040503050406030204" pitchFamily="18" charset="0"/>
                      </a:rPr>
                      <m:t> </m:t>
                    </m:r>
                  </m:oMath>
                </a14:m>
                <a:r>
                  <a:rPr lang="en-US" sz="2400" dirty="0">
                    <a:latin typeface="Times New Roman" panose="02020603050405020304" pitchFamily="18" charset="0"/>
                    <a:cs typeface="Times New Roman" panose="02020603050405020304" pitchFamily="18" charset="0"/>
                  </a:rPr>
                  <a:t>​ is the Debye radius, λ is the linear charge density.</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Potential of two grids (each containing 2L2</a:t>
                </a:r>
                <a:r>
                  <a:rPr lang="en-US" sz="2400" i="1" dirty="0">
                    <a:latin typeface="Times New Roman" panose="02020603050405020304" pitchFamily="18" charset="0"/>
                    <a:cs typeface="Times New Roman" panose="02020603050405020304" pitchFamily="18" charset="0"/>
                  </a:rPr>
                  <a:t>L</a:t>
                </a:r>
                <a:r>
                  <a:rPr lang="en-US" sz="2400" dirty="0">
                    <a:latin typeface="Times New Roman" panose="02020603050405020304" pitchFamily="18" charset="0"/>
                    <a:cs typeface="Times New Roman" panose="02020603050405020304" pitchFamily="18" charset="0"/>
                  </a:rPr>
                  <a:t> wires):</a:t>
                </a:r>
              </a:p>
            </p:txBody>
          </p:sp>
        </mc:Choice>
        <mc:Fallback xmlns="">
          <p:sp>
            <p:nvSpPr>
              <p:cNvPr id="10" name="TextBox 9">
                <a:extLst>
                  <a:ext uri="{FF2B5EF4-FFF2-40B4-BE49-F238E27FC236}">
                    <a16:creationId xmlns:a16="http://schemas.microsoft.com/office/drawing/2014/main" id="{138824EF-F79F-493D-A281-C8E1489DF14E}"/>
                  </a:ext>
                </a:extLst>
              </p:cNvPr>
              <p:cNvSpPr txBox="1">
                <a:spLocks noRot="1" noChangeAspect="1" noMove="1" noResize="1" noEditPoints="1" noAdjustHandles="1" noChangeArrowheads="1" noChangeShapeType="1" noTextEdit="1"/>
              </p:cNvSpPr>
              <p:nvPr/>
            </p:nvSpPr>
            <p:spPr>
              <a:xfrm>
                <a:off x="441715" y="2663282"/>
                <a:ext cx="5621286" cy="2308324"/>
              </a:xfrm>
              <a:prstGeom prst="rect">
                <a:avLst/>
              </a:prstGeom>
              <a:blipFill>
                <a:blip r:embed="rId3"/>
                <a:stretch>
                  <a:fillRect l="-1625" t="-2111" r="-1733" b="-5013"/>
                </a:stretch>
              </a:blipFill>
            </p:spPr>
            <p:txBody>
              <a:bodyPr/>
              <a:lstStyle/>
              <a:p>
                <a:r>
                  <a:rPr lang="ru-RU">
                    <a:noFill/>
                  </a:rPr>
                  <a:t> </a:t>
                </a:r>
              </a:p>
            </p:txBody>
          </p:sp>
        </mc:Fallback>
      </mc:AlternateContent>
      <mc:AlternateContent xmlns:mc="http://schemas.openxmlformats.org/markup-compatibility/2006" xmlns:a14="http://schemas.microsoft.com/office/drawing/2010/main">
        <mc:Choice Requires="a14">
          <p:sp>
            <p:nvSpPr>
              <p:cNvPr id="14" name="Прямоугольник 13">
                <a:extLst>
                  <a:ext uri="{FF2B5EF4-FFF2-40B4-BE49-F238E27FC236}">
                    <a16:creationId xmlns:a16="http://schemas.microsoft.com/office/drawing/2014/main" id="{20128C43-61DE-466C-9073-A3B2451B1918}"/>
                  </a:ext>
                </a:extLst>
              </p:cNvPr>
              <p:cNvSpPr/>
              <p:nvPr/>
            </p:nvSpPr>
            <p:spPr>
              <a:xfrm>
                <a:off x="423577" y="5348717"/>
                <a:ext cx="7496219" cy="477888"/>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where  </a:t>
                </a:r>
                <a14:m>
                  <m:oMath xmlns:m="http://schemas.openxmlformats.org/officeDocument/2006/math">
                    <m:sSub>
                      <m:sSubPr>
                        <m:ctrlPr>
                          <a:rPr lang="en-US" sz="2400" i="1">
                            <a:latin typeface="Cambria Math" panose="02040503050406030204" pitchFamily="18" charset="0"/>
                          </a:rPr>
                        </m:ctrlPr>
                      </m:sSubPr>
                      <m:e>
                        <m:r>
                          <m:rPr>
                            <m:nor/>
                          </m:rPr>
                          <a:rPr lang="en-US" sz="2400" dirty="0">
                            <a:latin typeface="Times New Roman" panose="02020603050405020304" pitchFamily="18" charset="0"/>
                            <a:cs typeface="Times New Roman" panose="02020603050405020304" pitchFamily="18" charset="0"/>
                          </a:rPr>
                          <m:t>r</m:t>
                        </m:r>
                      </m:e>
                      <m:sub>
                        <m:r>
                          <a:rPr lang="en-US" sz="2400" i="1" dirty="0">
                            <a:latin typeface="Cambria Math" panose="02040503050406030204" pitchFamily="18" charset="0"/>
                          </a:rPr>
                          <m:t>𝑖</m:t>
                        </m:r>
                        <m:r>
                          <a:rPr lang="en-US" sz="2400" i="1" dirty="0">
                            <a:latin typeface="Cambria Math" panose="02040503050406030204" pitchFamily="18" charset="0"/>
                          </a:rPr>
                          <m:t>,</m:t>
                        </m:r>
                        <m:r>
                          <a:rPr lang="en-US" sz="2400" i="1" dirty="0">
                            <a:latin typeface="Cambria Math" panose="02040503050406030204" pitchFamily="18" charset="0"/>
                          </a:rPr>
                          <m:t>𝑛</m:t>
                        </m:r>
                      </m:sub>
                    </m:sSub>
                    <m:r>
                      <a:rPr lang="en-US" sz="2400" i="1">
                        <a:latin typeface="Cambria Math" panose="02040503050406030204" pitchFamily="18" charset="0"/>
                      </a:rPr>
                      <m:t> </m:t>
                    </m:r>
                  </m:oMath>
                </a14:m>
                <a:r>
                  <a:rPr lang="en-US" sz="2400" dirty="0">
                    <a:latin typeface="Times New Roman" panose="02020603050405020304" pitchFamily="18" charset="0"/>
                    <a:cs typeface="Times New Roman" panose="02020603050405020304" pitchFamily="18" charset="0"/>
                  </a:rPr>
                  <a:t>​ is the distance to the </a:t>
                </a:r>
                <a:r>
                  <a:rPr lang="en-US" sz="2400" i="1" dirty="0">
                    <a:latin typeface="Times New Roman" panose="02020603050405020304" pitchFamily="18" charset="0"/>
                    <a:cs typeface="Times New Roman" panose="02020603050405020304" pitchFamily="18" charset="0"/>
                  </a:rPr>
                  <a:t>n</a:t>
                </a: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wire in the </a:t>
                </a:r>
                <a:r>
                  <a:rPr lang="en-US" sz="2400" i="1" dirty="0" err="1">
                    <a:latin typeface="Times New Roman" panose="02020603050405020304" pitchFamily="18" charset="0"/>
                    <a:cs typeface="Times New Roman" panose="02020603050405020304" pitchFamily="18" charset="0"/>
                  </a:rPr>
                  <a:t>i</a:t>
                </a:r>
                <a:r>
                  <a:rPr lang="en-US" sz="2400" dirty="0" err="1">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grid.</a:t>
                </a:r>
                <a:endParaRPr lang="ru-RU" sz="2400" dirty="0">
                  <a:latin typeface="Times New Roman" panose="02020603050405020304" pitchFamily="18" charset="0"/>
                  <a:cs typeface="Times New Roman" panose="02020603050405020304" pitchFamily="18" charset="0"/>
                </a:endParaRPr>
              </a:p>
            </p:txBody>
          </p:sp>
        </mc:Choice>
        <mc:Fallback xmlns="">
          <p:sp>
            <p:nvSpPr>
              <p:cNvPr id="14" name="Прямоугольник 13">
                <a:extLst>
                  <a:ext uri="{FF2B5EF4-FFF2-40B4-BE49-F238E27FC236}">
                    <a16:creationId xmlns:a16="http://schemas.microsoft.com/office/drawing/2014/main" id="{20128C43-61DE-466C-9073-A3B2451B1918}"/>
                  </a:ext>
                </a:extLst>
              </p:cNvPr>
              <p:cNvSpPr>
                <a:spLocks noRot="1" noChangeAspect="1" noMove="1" noResize="1" noEditPoints="1" noAdjustHandles="1" noChangeArrowheads="1" noChangeShapeType="1" noTextEdit="1"/>
              </p:cNvSpPr>
              <p:nvPr/>
            </p:nvSpPr>
            <p:spPr>
              <a:xfrm>
                <a:off x="423577" y="5348717"/>
                <a:ext cx="7496219" cy="477888"/>
              </a:xfrm>
              <a:prstGeom prst="rect">
                <a:avLst/>
              </a:prstGeom>
              <a:blipFill>
                <a:blip r:embed="rId4"/>
                <a:stretch>
                  <a:fillRect l="-1220" t="-10127" b="-24051"/>
                </a:stretch>
              </a:blipFill>
            </p:spPr>
            <p:txBody>
              <a:bodyPr/>
              <a:lstStyle/>
              <a:p>
                <a:r>
                  <a:rPr lang="ru-RU">
                    <a:noFill/>
                  </a:rPr>
                  <a:t> </a:t>
                </a:r>
              </a:p>
            </p:txBody>
          </p:sp>
        </mc:Fallback>
      </mc:AlternateContent>
      <p:pic>
        <p:nvPicPr>
          <p:cNvPr id="17" name="Рисунок 16">
            <a:extLst>
              <a:ext uri="{FF2B5EF4-FFF2-40B4-BE49-F238E27FC236}">
                <a16:creationId xmlns:a16="http://schemas.microsoft.com/office/drawing/2014/main" id="{7D141EFB-8C3B-42C1-921C-A706FAAD8D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00362" y="920463"/>
            <a:ext cx="5791638" cy="3485638"/>
          </a:xfrm>
          <a:prstGeom prst="rect">
            <a:avLst/>
          </a:prstGeom>
        </p:spPr>
      </p:pic>
      <p:pic>
        <p:nvPicPr>
          <p:cNvPr id="2" name="Рисунок 1">
            <a:extLst>
              <a:ext uri="{FF2B5EF4-FFF2-40B4-BE49-F238E27FC236}">
                <a16:creationId xmlns:a16="http://schemas.microsoft.com/office/drawing/2014/main" id="{DDFEB01F-2226-4239-B3A3-9695D458CDA9}"/>
              </a:ext>
            </a:extLst>
          </p:cNvPr>
          <p:cNvPicPr>
            <a:picLocks noChangeAspect="1"/>
          </p:cNvPicPr>
          <p:nvPr/>
        </p:nvPicPr>
        <p:blipFill>
          <a:blip r:embed="rId6"/>
          <a:stretch>
            <a:fillRect/>
          </a:stretch>
        </p:blipFill>
        <p:spPr>
          <a:xfrm>
            <a:off x="0" y="4069892"/>
            <a:ext cx="6986130" cy="1092761"/>
          </a:xfrm>
          <a:prstGeom prst="rect">
            <a:avLst/>
          </a:prstGeom>
        </p:spPr>
      </p:pic>
      <p:sp>
        <p:nvSpPr>
          <p:cNvPr id="11" name="TextBox 10">
            <a:extLst>
              <a:ext uri="{FF2B5EF4-FFF2-40B4-BE49-F238E27FC236}">
                <a16:creationId xmlns:a16="http://schemas.microsoft.com/office/drawing/2014/main" id="{D5CB142E-061E-486E-969C-ABDE815B3C7D}"/>
              </a:ext>
            </a:extLst>
          </p:cNvPr>
          <p:cNvSpPr txBox="1"/>
          <p:nvPr/>
        </p:nvSpPr>
        <p:spPr>
          <a:xfrm>
            <a:off x="8686253" y="4553544"/>
            <a:ext cx="902811"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Fig</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9</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51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74A44CD-407A-44EC-913D-97F7AC5D4DCF}"/>
              </a:ext>
            </a:extLst>
          </p:cNvPr>
          <p:cNvSpPr txBox="1"/>
          <p:nvPr/>
        </p:nvSpPr>
        <p:spPr>
          <a:xfrm>
            <a:off x="1299324" y="5495632"/>
            <a:ext cx="10383689" cy="830997"/>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 For the given solar wind parameters, the voltage required for complete ion reflection is 2800 V.</a:t>
            </a:r>
            <a:endParaRPr lang="ru-RU" sz="2400" dirty="0">
              <a:latin typeface="Times New Roman" panose="02020603050405020304" pitchFamily="18" charset="0"/>
              <a:cs typeface="Times New Roman" panose="02020603050405020304" pitchFamily="18" charset="0"/>
            </a:endParaRPr>
          </a:p>
        </p:txBody>
      </p:sp>
      <p:pic>
        <p:nvPicPr>
          <p:cNvPr id="2" name="Рисунок 1">
            <a:extLst>
              <a:ext uri="{FF2B5EF4-FFF2-40B4-BE49-F238E27FC236}">
                <a16:creationId xmlns:a16="http://schemas.microsoft.com/office/drawing/2014/main" id="{61BCA5A1-C6EA-4412-8C21-A5DD606C0C3E}"/>
              </a:ext>
            </a:extLst>
          </p:cNvPr>
          <p:cNvPicPr>
            <a:picLocks noChangeAspect="1"/>
          </p:cNvPicPr>
          <p:nvPr/>
        </p:nvPicPr>
        <p:blipFill>
          <a:blip r:embed="rId2"/>
          <a:stretch>
            <a:fillRect/>
          </a:stretch>
        </p:blipFill>
        <p:spPr>
          <a:xfrm>
            <a:off x="6760064" y="1079703"/>
            <a:ext cx="3779784" cy="3556700"/>
          </a:xfrm>
          <a:prstGeom prst="rect">
            <a:avLst/>
          </a:prstGeom>
        </p:spPr>
      </p:pic>
      <p:pic>
        <p:nvPicPr>
          <p:cNvPr id="3" name="Рисунок 2">
            <a:extLst>
              <a:ext uri="{FF2B5EF4-FFF2-40B4-BE49-F238E27FC236}">
                <a16:creationId xmlns:a16="http://schemas.microsoft.com/office/drawing/2014/main" id="{D1A7F03C-0A7D-40DA-8FE4-EE29E0988C03}"/>
              </a:ext>
            </a:extLst>
          </p:cNvPr>
          <p:cNvPicPr>
            <a:picLocks noChangeAspect="1"/>
          </p:cNvPicPr>
          <p:nvPr/>
        </p:nvPicPr>
        <p:blipFill>
          <a:blip r:embed="rId3"/>
          <a:stretch>
            <a:fillRect/>
          </a:stretch>
        </p:blipFill>
        <p:spPr>
          <a:xfrm>
            <a:off x="868271" y="1471488"/>
            <a:ext cx="4749927" cy="3022189"/>
          </a:xfrm>
          <a:prstGeom prst="rect">
            <a:avLst/>
          </a:prstGeom>
        </p:spPr>
      </p:pic>
      <p:sp>
        <p:nvSpPr>
          <p:cNvPr id="9" name="TextBox 8">
            <a:extLst>
              <a:ext uri="{FF2B5EF4-FFF2-40B4-BE49-F238E27FC236}">
                <a16:creationId xmlns:a16="http://schemas.microsoft.com/office/drawing/2014/main" id="{895D9DDC-D75D-4E35-A920-E748EA2D4248}"/>
              </a:ext>
            </a:extLst>
          </p:cNvPr>
          <p:cNvSpPr txBox="1"/>
          <p:nvPr/>
        </p:nvSpPr>
        <p:spPr>
          <a:xfrm>
            <a:off x="2791828" y="4774208"/>
            <a:ext cx="1056700"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Fig</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10</a:t>
            </a:r>
            <a:endParaRPr lang="ru-RU" sz="24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C8480358-B947-4CE7-9BE1-A1E39B814778}"/>
              </a:ext>
            </a:extLst>
          </p:cNvPr>
          <p:cNvSpPr txBox="1"/>
          <p:nvPr/>
        </p:nvSpPr>
        <p:spPr>
          <a:xfrm>
            <a:off x="8465953" y="4896162"/>
            <a:ext cx="1045286"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Fig</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11</a:t>
            </a:r>
            <a:endParaRPr lang="ru-RU" sz="24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F8EDB633-C1CF-4DBE-A82A-8D227921F402}"/>
              </a:ext>
            </a:extLst>
          </p:cNvPr>
          <p:cNvSpPr txBox="1"/>
          <p:nvPr/>
        </p:nvSpPr>
        <p:spPr>
          <a:xfrm>
            <a:off x="3320178" y="449864"/>
            <a:ext cx="4838330" cy="584775"/>
          </a:xfrm>
          <a:prstGeom prst="rect">
            <a:avLst/>
          </a:prstGeom>
          <a:noFill/>
        </p:spPr>
        <p:txBody>
          <a:bodyPr wrap="square" rtlCol="0">
            <a:spAutoFit/>
          </a:bodyPr>
          <a:lstStyle/>
          <a:p>
            <a:pPr algn="ctr"/>
            <a:r>
              <a:rPr lang="en-US" sz="3200" b="1" dirty="0">
                <a:solidFill>
                  <a:schemeClr val="accent3"/>
                </a:solidFill>
                <a:latin typeface="Times New Roman" panose="02020603050405020304" pitchFamily="18" charset="0"/>
                <a:cs typeface="Times New Roman" panose="02020603050405020304" pitchFamily="18" charset="0"/>
              </a:rPr>
              <a:t>Voltage Variation</a:t>
            </a:r>
            <a:endParaRPr lang="ru-RU" sz="3200" dirty="0">
              <a:solidFill>
                <a:schemeClr val="accent3"/>
              </a:solidFill>
              <a:latin typeface="Times New Roman" panose="02020603050405020304" pitchFamily="18" charset="0"/>
              <a:cs typeface="Times New Roman" panose="02020603050405020304" pitchFamily="18" charset="0"/>
            </a:endParaRPr>
          </a:p>
        </p:txBody>
      </p:sp>
      <p:pic>
        <p:nvPicPr>
          <p:cNvPr id="11" name="Рисунок 10">
            <a:extLst>
              <a:ext uri="{FF2B5EF4-FFF2-40B4-BE49-F238E27FC236}">
                <a16:creationId xmlns:a16="http://schemas.microsoft.com/office/drawing/2014/main" id="{779BD613-C16A-4AE3-ACB9-3158B0EF8ED4}"/>
              </a:ext>
            </a:extLst>
          </p:cNvPr>
          <p:cNvPicPr>
            <a:picLocks noChangeAspect="1"/>
          </p:cNvPicPr>
          <p:nvPr/>
        </p:nvPicPr>
        <p:blipFill rotWithShape="1">
          <a:blip r:embed="rId4"/>
          <a:srcRect l="17633" r="-1"/>
          <a:stretch/>
        </p:blipFill>
        <p:spPr>
          <a:xfrm>
            <a:off x="5370976" y="4013603"/>
            <a:ext cx="355121" cy="359984"/>
          </a:xfrm>
          <a:prstGeom prst="rect">
            <a:avLst/>
          </a:prstGeom>
        </p:spPr>
      </p:pic>
    </p:spTree>
    <p:extLst>
      <p:ext uri="{BB962C8B-B14F-4D97-AF65-F5344CB8AC3E}">
        <p14:creationId xmlns:p14="http://schemas.microsoft.com/office/powerpoint/2010/main" val="1602787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D36E7CA-A08D-4B69-885B-924D9CE2E203}"/>
              </a:ext>
            </a:extLst>
          </p:cNvPr>
          <p:cNvPicPr>
            <a:picLocks noChangeAspect="1"/>
          </p:cNvPicPr>
          <p:nvPr/>
        </p:nvPicPr>
        <p:blipFill>
          <a:blip r:embed="rId2"/>
          <a:stretch>
            <a:fillRect/>
          </a:stretch>
        </p:blipFill>
        <p:spPr>
          <a:xfrm>
            <a:off x="545006" y="1988990"/>
            <a:ext cx="5169255" cy="3147023"/>
          </a:xfrm>
          <a:prstGeom prst="rect">
            <a:avLst/>
          </a:prstGeom>
        </p:spPr>
      </p:pic>
      <p:pic>
        <p:nvPicPr>
          <p:cNvPr id="4" name="Рисунок 3">
            <a:extLst>
              <a:ext uri="{FF2B5EF4-FFF2-40B4-BE49-F238E27FC236}">
                <a16:creationId xmlns:a16="http://schemas.microsoft.com/office/drawing/2014/main" id="{A41D0B05-CCE8-4068-80F3-D5D74D85B367}"/>
              </a:ext>
            </a:extLst>
          </p:cNvPr>
          <p:cNvPicPr>
            <a:picLocks noChangeAspect="1"/>
          </p:cNvPicPr>
          <p:nvPr/>
        </p:nvPicPr>
        <p:blipFill>
          <a:blip r:embed="rId3"/>
          <a:stretch>
            <a:fillRect/>
          </a:stretch>
        </p:blipFill>
        <p:spPr>
          <a:xfrm>
            <a:off x="5835103" y="1988990"/>
            <a:ext cx="6036743" cy="2880019"/>
          </a:xfrm>
          <a:prstGeom prst="rect">
            <a:avLst/>
          </a:prstGeom>
        </p:spPr>
      </p:pic>
      <p:sp>
        <p:nvSpPr>
          <p:cNvPr id="7" name="TextBox 6">
            <a:extLst>
              <a:ext uri="{FF2B5EF4-FFF2-40B4-BE49-F238E27FC236}">
                <a16:creationId xmlns:a16="http://schemas.microsoft.com/office/drawing/2014/main" id="{6A668852-D28C-4069-8753-D329D30F72E9}"/>
              </a:ext>
            </a:extLst>
          </p:cNvPr>
          <p:cNvSpPr txBox="1"/>
          <p:nvPr/>
        </p:nvSpPr>
        <p:spPr>
          <a:xfrm>
            <a:off x="2729685" y="5469891"/>
            <a:ext cx="1056700"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Fig</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12</a:t>
            </a:r>
            <a:endParaRPr lang="ru-RU" sz="24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55981C02-4492-46FF-A1B1-B5817D5FBD44}"/>
              </a:ext>
            </a:extLst>
          </p:cNvPr>
          <p:cNvSpPr txBox="1"/>
          <p:nvPr/>
        </p:nvSpPr>
        <p:spPr>
          <a:xfrm>
            <a:off x="8091798" y="5567545"/>
            <a:ext cx="1056700"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Fig</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13</a:t>
            </a:r>
            <a:endParaRPr lang="ru-RU" sz="24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7A853FF3-7305-46DE-8CA0-57D9771FF2B8}"/>
              </a:ext>
            </a:extLst>
          </p:cNvPr>
          <p:cNvSpPr txBox="1"/>
          <p:nvPr/>
        </p:nvSpPr>
        <p:spPr>
          <a:xfrm>
            <a:off x="3253468" y="762560"/>
            <a:ext cx="4838330" cy="584775"/>
          </a:xfrm>
          <a:prstGeom prst="rect">
            <a:avLst/>
          </a:prstGeom>
          <a:noFill/>
        </p:spPr>
        <p:txBody>
          <a:bodyPr wrap="square" rtlCol="0">
            <a:spAutoFit/>
          </a:bodyPr>
          <a:lstStyle/>
          <a:p>
            <a:pPr algn="ctr"/>
            <a:r>
              <a:rPr lang="en-US" sz="3200" b="1" dirty="0">
                <a:solidFill>
                  <a:schemeClr val="accent3"/>
                </a:solidFill>
                <a:latin typeface="Times New Roman" panose="02020603050405020304" pitchFamily="18" charset="0"/>
                <a:cs typeface="Times New Roman" panose="02020603050405020304" pitchFamily="18" charset="0"/>
              </a:rPr>
              <a:t>Angle Variation</a:t>
            </a:r>
            <a:endParaRPr lang="ru-RU" sz="3200" dirty="0">
              <a:solidFill>
                <a:schemeClr val="accent3"/>
              </a:solidFill>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B593B363-B5E2-463E-9FEE-F60C866CB812}"/>
              </a:ext>
            </a:extLst>
          </p:cNvPr>
          <p:cNvPicPr>
            <a:picLocks noChangeAspect="1"/>
          </p:cNvPicPr>
          <p:nvPr/>
        </p:nvPicPr>
        <p:blipFill rotWithShape="1">
          <a:blip r:embed="rId4"/>
          <a:srcRect l="17812" b="13266"/>
          <a:stretch/>
        </p:blipFill>
        <p:spPr>
          <a:xfrm>
            <a:off x="5260095" y="4550106"/>
            <a:ext cx="634193" cy="421390"/>
          </a:xfrm>
          <a:prstGeom prst="rect">
            <a:avLst/>
          </a:prstGeom>
        </p:spPr>
      </p:pic>
      <p:pic>
        <p:nvPicPr>
          <p:cNvPr id="11" name="Рисунок 10">
            <a:extLst>
              <a:ext uri="{FF2B5EF4-FFF2-40B4-BE49-F238E27FC236}">
                <a16:creationId xmlns:a16="http://schemas.microsoft.com/office/drawing/2014/main" id="{36E52A6E-891A-4462-B81A-A3F42A7DF5B4}"/>
              </a:ext>
            </a:extLst>
          </p:cNvPr>
          <p:cNvPicPr>
            <a:picLocks noChangeAspect="1"/>
          </p:cNvPicPr>
          <p:nvPr/>
        </p:nvPicPr>
        <p:blipFill rotWithShape="1">
          <a:blip r:embed="rId4"/>
          <a:srcRect l="17812" b="13266"/>
          <a:stretch/>
        </p:blipFill>
        <p:spPr>
          <a:xfrm>
            <a:off x="10292280" y="4339411"/>
            <a:ext cx="634193" cy="421390"/>
          </a:xfrm>
          <a:prstGeom prst="rect">
            <a:avLst/>
          </a:prstGeom>
        </p:spPr>
      </p:pic>
      <p:pic>
        <p:nvPicPr>
          <p:cNvPr id="5" name="Рисунок 4">
            <a:extLst>
              <a:ext uri="{FF2B5EF4-FFF2-40B4-BE49-F238E27FC236}">
                <a16:creationId xmlns:a16="http://schemas.microsoft.com/office/drawing/2014/main" id="{D6FFDDAD-80B8-4F30-AD6E-9EE41CB19946}"/>
              </a:ext>
            </a:extLst>
          </p:cNvPr>
          <p:cNvPicPr>
            <a:picLocks noChangeAspect="1"/>
          </p:cNvPicPr>
          <p:nvPr/>
        </p:nvPicPr>
        <p:blipFill rotWithShape="1">
          <a:blip r:embed="rId5"/>
          <a:srcRect l="11924" b="12298"/>
          <a:stretch/>
        </p:blipFill>
        <p:spPr>
          <a:xfrm>
            <a:off x="6593149" y="1988990"/>
            <a:ext cx="896161" cy="421390"/>
          </a:xfrm>
          <a:prstGeom prst="rect">
            <a:avLst/>
          </a:prstGeom>
        </p:spPr>
      </p:pic>
      <p:pic>
        <p:nvPicPr>
          <p:cNvPr id="12" name="Рисунок 11">
            <a:extLst>
              <a:ext uri="{FF2B5EF4-FFF2-40B4-BE49-F238E27FC236}">
                <a16:creationId xmlns:a16="http://schemas.microsoft.com/office/drawing/2014/main" id="{D025CBB5-9C60-4AA4-AD11-0E1C62834960}"/>
              </a:ext>
            </a:extLst>
          </p:cNvPr>
          <p:cNvPicPr>
            <a:picLocks noChangeAspect="1"/>
          </p:cNvPicPr>
          <p:nvPr/>
        </p:nvPicPr>
        <p:blipFill rotWithShape="1">
          <a:blip r:embed="rId6"/>
          <a:srcRect l="17633" r="-1"/>
          <a:stretch/>
        </p:blipFill>
        <p:spPr>
          <a:xfrm>
            <a:off x="11623486" y="3170405"/>
            <a:ext cx="274113" cy="277867"/>
          </a:xfrm>
          <a:prstGeom prst="rect">
            <a:avLst/>
          </a:prstGeom>
        </p:spPr>
      </p:pic>
      <p:pic>
        <p:nvPicPr>
          <p:cNvPr id="13" name="Рисунок 12">
            <a:extLst>
              <a:ext uri="{FF2B5EF4-FFF2-40B4-BE49-F238E27FC236}">
                <a16:creationId xmlns:a16="http://schemas.microsoft.com/office/drawing/2014/main" id="{1D85FF97-506F-4C09-93CB-35741C3BDF4C}"/>
              </a:ext>
            </a:extLst>
          </p:cNvPr>
          <p:cNvPicPr>
            <a:picLocks noChangeAspect="1"/>
          </p:cNvPicPr>
          <p:nvPr/>
        </p:nvPicPr>
        <p:blipFill rotWithShape="1">
          <a:blip r:embed="rId6"/>
          <a:srcRect l="17633" r="-1"/>
          <a:stretch/>
        </p:blipFill>
        <p:spPr>
          <a:xfrm>
            <a:off x="11623486" y="3461870"/>
            <a:ext cx="274113" cy="277867"/>
          </a:xfrm>
          <a:prstGeom prst="rect">
            <a:avLst/>
          </a:prstGeom>
        </p:spPr>
      </p:pic>
    </p:spTree>
    <p:extLst>
      <p:ext uri="{BB962C8B-B14F-4D97-AF65-F5344CB8AC3E}">
        <p14:creationId xmlns:p14="http://schemas.microsoft.com/office/powerpoint/2010/main" val="4000332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DC305344-D381-4977-A435-C8740BF079CE}"/>
              </a:ext>
            </a:extLst>
          </p:cNvPr>
          <p:cNvSpPr/>
          <p:nvPr/>
        </p:nvSpPr>
        <p:spPr>
          <a:xfrm>
            <a:off x="0" y="2905780"/>
            <a:ext cx="4961467" cy="523220"/>
          </a:xfrm>
          <a:prstGeom prst="rect">
            <a:avLst/>
          </a:prstGeom>
        </p:spPr>
        <p:txBody>
          <a:bodyPr wrap="square">
            <a:spAutoFit/>
          </a:bodyPr>
          <a:lstStyle/>
          <a:p>
            <a:pPr algn="ctr"/>
            <a:r>
              <a:rPr lang="en-US" sz="2800" cap="all" baseline="0" dirty="0">
                <a:solidFill>
                  <a:schemeClr val="bg1"/>
                </a:solidFill>
                <a:latin typeface="Times New Roman" panose="02020603050405020304" pitchFamily="18" charset="0"/>
                <a:ea typeface="Microsoft YaHei" panose="020B0503020204020204" pitchFamily="34" charset="-122"/>
                <a:cs typeface="Times New Roman" panose="02020603050405020304" pitchFamily="18" charset="0"/>
              </a:rPr>
              <a:t>CONCLUSION</a:t>
            </a:r>
            <a:endParaRPr lang="ru-RU" sz="2800" cap="all" baseline="0" dirty="0">
              <a:solidFill>
                <a:schemeClr val="bg1"/>
              </a:solidFill>
              <a:latin typeface="Times New Roman" panose="02020603050405020304" pitchFamily="18" charset="0"/>
              <a:ea typeface="Microsoft YaHei"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68709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842886D7-604E-4934-9CD2-CFC44F9C1187}"/>
              </a:ext>
            </a:extLst>
          </p:cNvPr>
          <p:cNvSpPr>
            <a:spLocks noGrp="1"/>
          </p:cNvSpPr>
          <p:nvPr>
            <p:ph type="title"/>
          </p:nvPr>
        </p:nvSpPr>
        <p:spPr/>
        <p:txBody>
          <a:bodyPr/>
          <a:lstStyle/>
          <a:p>
            <a:pPr algn="ctr"/>
            <a:r>
              <a:rPr lang="en-US" sz="3200" b="1" dirty="0">
                <a:latin typeface="Times New Roman" panose="02020603050405020304" pitchFamily="18" charset="0"/>
                <a:cs typeface="Times New Roman" panose="02020603050405020304" pitchFamily="18" charset="0"/>
              </a:rPr>
              <a:t>Conclusion</a:t>
            </a:r>
            <a:endParaRPr lang="ru-RU" sz="3200" b="1" dirty="0">
              <a:latin typeface="Times New Roman" panose="02020603050405020304" pitchFamily="18" charset="0"/>
              <a:cs typeface="Times New Roman" panose="02020603050405020304" pitchFamily="18" charset="0"/>
            </a:endParaRPr>
          </a:p>
        </p:txBody>
      </p:sp>
      <p:sp>
        <p:nvSpPr>
          <p:cNvPr id="4" name="Текст 3">
            <a:extLst>
              <a:ext uri="{FF2B5EF4-FFF2-40B4-BE49-F238E27FC236}">
                <a16:creationId xmlns:a16="http://schemas.microsoft.com/office/drawing/2014/main" id="{12BBE255-A5E4-4D2B-93F8-E19BA2A0CD72}"/>
              </a:ext>
            </a:extLst>
          </p:cNvPr>
          <p:cNvSpPr txBox="1">
            <a:spLocks noGrp="1"/>
          </p:cNvSpPr>
          <p:nvPr>
            <p:ph type="body" sz="half" idx="2"/>
          </p:nvPr>
        </p:nvSpPr>
        <p:spPr>
          <a:xfrm>
            <a:off x="748429" y="5917039"/>
            <a:ext cx="10393703" cy="400110"/>
          </a:xfrm>
          <a:prstGeom prst="rect">
            <a:avLst/>
          </a:prstGeom>
          <a:noFill/>
        </p:spPr>
        <p:txBody>
          <a:bodyPr wrap="square" rtlCol="0">
            <a:spAutoFit/>
          </a:bodyPr>
          <a:lstStyle/>
          <a:p>
            <a:r>
              <a:rPr lang="ru-RU" sz="2000" dirty="0">
                <a:solidFill>
                  <a:schemeClr val="tx1">
                    <a:lumMod val="75000"/>
                    <a:lumOff val="25000"/>
                  </a:schemeClr>
                </a:solidFill>
                <a:latin typeface="Segoe UI" panose="020B0502040204020203" pitchFamily="34" charset="0"/>
                <a:cs typeface="Segoe UI" panose="020B0502040204020203" pitchFamily="34" charset="0"/>
              </a:rPr>
              <a:t>Грант РНФ </a:t>
            </a:r>
            <a:r>
              <a:rPr lang="ru-RU" sz="1800" dirty="0"/>
              <a:t>№ 24-41-02031, грант </a:t>
            </a:r>
            <a:r>
              <a:rPr lang="en-US" sz="1800" dirty="0"/>
              <a:t>DST India № DST/INT/RUS/RSF/P-70/2023(G)</a:t>
            </a:r>
            <a:r>
              <a:rPr lang="ru-RU" sz="1800" dirty="0"/>
              <a:t> </a:t>
            </a:r>
            <a:endParaRPr lang="ru-RU" sz="1800" dirty="0">
              <a:solidFill>
                <a:schemeClr val="tx1">
                  <a:lumMod val="75000"/>
                  <a:lumOff val="25000"/>
                </a:schemeClr>
              </a:solidFill>
              <a:latin typeface="Segoe UI" panose="020B0502040204020203" pitchFamily="34" charset="0"/>
              <a:cs typeface="Segoe UI" panose="020B0502040204020203" pitchFamily="34" charset="0"/>
            </a:endParaRPr>
          </a:p>
        </p:txBody>
      </p:sp>
      <p:cxnSp>
        <p:nvCxnSpPr>
          <p:cNvPr id="5" name="Прямая соединительная линия 4">
            <a:extLst>
              <a:ext uri="{FF2B5EF4-FFF2-40B4-BE49-F238E27FC236}">
                <a16:creationId xmlns:a16="http://schemas.microsoft.com/office/drawing/2014/main" id="{D0CCA9E0-C5FE-4783-9F0C-29B08F63A100}"/>
              </a:ext>
            </a:extLst>
          </p:cNvPr>
          <p:cNvCxnSpPr>
            <a:cxnSpLocks/>
          </p:cNvCxnSpPr>
          <p:nvPr/>
        </p:nvCxnSpPr>
        <p:spPr>
          <a:xfrm>
            <a:off x="805501" y="5619945"/>
            <a:ext cx="9989239"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a:extLst>
              <a:ext uri="{FF2B5EF4-FFF2-40B4-BE49-F238E27FC236}">
                <a16:creationId xmlns:a16="http://schemas.microsoft.com/office/drawing/2014/main" id="{A9E72A5C-9C00-419C-B4E3-AB6BC6612D73}"/>
              </a:ext>
            </a:extLst>
          </p:cNvPr>
          <p:cNvCxnSpPr>
            <a:cxnSpLocks/>
          </p:cNvCxnSpPr>
          <p:nvPr/>
        </p:nvCxnSpPr>
        <p:spPr>
          <a:xfrm>
            <a:off x="748430" y="1191637"/>
            <a:ext cx="9989239"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Прямоугольник 16">
            <a:extLst>
              <a:ext uri="{FF2B5EF4-FFF2-40B4-BE49-F238E27FC236}">
                <a16:creationId xmlns:a16="http://schemas.microsoft.com/office/drawing/2014/main" id="{CDDA192B-4FA4-4C97-965E-1E8C24E0DFB1}"/>
              </a:ext>
            </a:extLst>
          </p:cNvPr>
          <p:cNvSpPr/>
          <p:nvPr/>
        </p:nvSpPr>
        <p:spPr>
          <a:xfrm>
            <a:off x="748429" y="1291504"/>
            <a:ext cx="9932168" cy="2677656"/>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An assessment of the feasibility of the double electrostatic layer in the ion sail mode has been performed.</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Estimates of the pressure forces acting on the double electrostatic layer in the ion sail mode have been given for low Earth orbits and in interplanetary space under the action of the solar wind.</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Estimates of the leakage current density and the electric power consumption of the double electrostatic layer in the ion sail mode have been provided.</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0706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6880422F-22D8-499B-A742-8050C3179700}"/>
              </a:ext>
            </a:extLst>
          </p:cNvPr>
          <p:cNvSpPr>
            <a:spLocks noGrp="1"/>
          </p:cNvSpPr>
          <p:nvPr>
            <p:ph type="body" sz="half" idx="2"/>
          </p:nvPr>
        </p:nvSpPr>
        <p:spPr>
          <a:xfrm>
            <a:off x="165735" y="1124024"/>
            <a:ext cx="11812905" cy="5486400"/>
          </a:xfrm>
        </p:spPr>
        <p:txBody>
          <a:bodyPr/>
          <a:lstStyle/>
          <a:p>
            <a:r>
              <a:rPr lang="ru-RU" dirty="0">
                <a:solidFill>
                  <a:schemeClr val="tx1"/>
                </a:solidFill>
                <a:latin typeface="Times New Roman" panose="02020603050405020304" pitchFamily="18" charset="0"/>
                <a:cs typeface="Times New Roman" panose="02020603050405020304" pitchFamily="18" charset="0"/>
              </a:rPr>
              <a:t>1. </a:t>
            </a:r>
            <a:r>
              <a:rPr lang="en-US" dirty="0" err="1">
                <a:solidFill>
                  <a:schemeClr val="tx1"/>
                </a:solidFill>
                <a:latin typeface="Times New Roman" panose="02020603050405020304" pitchFamily="18" charset="0"/>
                <a:cs typeface="Times New Roman" panose="02020603050405020304" pitchFamily="18" charset="0"/>
              </a:rPr>
              <a:t>Polyakhova</a:t>
            </a:r>
            <a:r>
              <a:rPr lang="en-US" dirty="0">
                <a:solidFill>
                  <a:schemeClr val="tx1"/>
                </a:solidFill>
                <a:latin typeface="Times New Roman" panose="02020603050405020304" pitchFamily="18" charset="0"/>
                <a:cs typeface="Times New Roman" panose="02020603050405020304" pitchFamily="18" charset="0"/>
              </a:rPr>
              <a:t>, E. N. Space Flight by Solar Sail: Problems and Prospects. Moscow: </a:t>
            </a:r>
            <a:r>
              <a:rPr lang="en-US" dirty="0" err="1">
                <a:solidFill>
                  <a:schemeClr val="tx1"/>
                </a:solidFill>
                <a:latin typeface="Times New Roman" panose="02020603050405020304" pitchFamily="18" charset="0"/>
                <a:cs typeface="Times New Roman" panose="02020603050405020304" pitchFamily="18" charset="0"/>
              </a:rPr>
              <a:t>Nauka</a:t>
            </a:r>
            <a:r>
              <a:rPr lang="en-US" dirty="0">
                <a:solidFill>
                  <a:schemeClr val="tx1"/>
                </a:solidFill>
                <a:latin typeface="Times New Roman" panose="02020603050405020304" pitchFamily="18" charset="0"/>
                <a:cs typeface="Times New Roman" panose="02020603050405020304" pitchFamily="18" charset="0"/>
              </a:rPr>
              <a:t>, 1986. 304 p.</a:t>
            </a:r>
          </a:p>
          <a:p>
            <a:r>
              <a:rPr lang="en-US" dirty="0">
                <a:solidFill>
                  <a:schemeClr val="tx1"/>
                </a:solidFill>
                <a:latin typeface="Times New Roman" panose="02020603050405020304" pitchFamily="18" charset="0"/>
                <a:cs typeface="Times New Roman" panose="02020603050405020304" pitchFamily="18" charset="0"/>
              </a:rPr>
              <a:t>2. Wright J. Space sailing. Abingdon: Routledge, 1992. 258 p.</a:t>
            </a:r>
            <a:endParaRPr lang="ru-RU"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3. </a:t>
            </a:r>
            <a:r>
              <a:rPr lang="en-US" dirty="0" err="1">
                <a:solidFill>
                  <a:schemeClr val="tx1"/>
                </a:solidFill>
                <a:latin typeface="Times New Roman" panose="02020603050405020304" pitchFamily="18" charset="0"/>
                <a:cs typeface="Times New Roman" panose="02020603050405020304" pitchFamily="18" charset="0"/>
              </a:rPr>
              <a:t>Janhunen</a:t>
            </a:r>
            <a:r>
              <a:rPr lang="en-US" dirty="0">
                <a:solidFill>
                  <a:schemeClr val="tx1"/>
                </a:solidFill>
                <a:latin typeface="Times New Roman" panose="02020603050405020304" pitchFamily="18" charset="0"/>
                <a:cs typeface="Times New Roman" panose="02020603050405020304" pitchFamily="18" charset="0"/>
              </a:rPr>
              <a:t> P., </a:t>
            </a:r>
            <a:r>
              <a:rPr lang="en-US" dirty="0" err="1">
                <a:solidFill>
                  <a:schemeClr val="tx1"/>
                </a:solidFill>
                <a:latin typeface="Times New Roman" panose="02020603050405020304" pitchFamily="18" charset="0"/>
                <a:cs typeface="Times New Roman" panose="02020603050405020304" pitchFamily="18" charset="0"/>
              </a:rPr>
              <a:t>Sandroos</a:t>
            </a:r>
            <a:r>
              <a:rPr lang="en-US" dirty="0">
                <a:solidFill>
                  <a:schemeClr val="tx1"/>
                </a:solidFill>
                <a:latin typeface="Times New Roman" panose="02020603050405020304" pitchFamily="18" charset="0"/>
                <a:cs typeface="Times New Roman" panose="02020603050405020304" pitchFamily="18" charset="0"/>
              </a:rPr>
              <a:t> A. Simulation study of solar wind push on a charged wire: Basis of solar</a:t>
            </a:r>
            <a:endParaRPr lang="ru-RU"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wind electric sail propulsion // Ann. </a:t>
            </a:r>
            <a:r>
              <a:rPr lang="en-US" dirty="0" err="1">
                <a:solidFill>
                  <a:schemeClr val="tx1"/>
                </a:solidFill>
                <a:latin typeface="Times New Roman" panose="02020603050405020304" pitchFamily="18" charset="0"/>
                <a:cs typeface="Times New Roman" panose="02020603050405020304" pitchFamily="18" charset="0"/>
              </a:rPr>
              <a:t>Geophys</a:t>
            </a:r>
            <a:r>
              <a:rPr lang="en-US" dirty="0">
                <a:solidFill>
                  <a:schemeClr val="tx1"/>
                </a:solidFill>
                <a:latin typeface="Times New Roman" panose="02020603050405020304" pitchFamily="18" charset="0"/>
                <a:cs typeface="Times New Roman" panose="02020603050405020304" pitchFamily="18" charset="0"/>
              </a:rPr>
              <a:t>. 2007. Vol. 25. P. 755–767.</a:t>
            </a:r>
            <a:endParaRPr lang="ru-RU"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4. </a:t>
            </a:r>
            <a:r>
              <a:rPr lang="en-US" dirty="0" err="1">
                <a:solidFill>
                  <a:schemeClr val="tx1"/>
                </a:solidFill>
                <a:latin typeface="Times New Roman" panose="02020603050405020304" pitchFamily="18" charset="0"/>
                <a:cs typeface="Times New Roman" panose="02020603050405020304" pitchFamily="18" charset="0"/>
              </a:rPr>
              <a:t>Janhunen</a:t>
            </a:r>
            <a:r>
              <a:rPr lang="en-US" dirty="0">
                <a:solidFill>
                  <a:schemeClr val="tx1"/>
                </a:solidFill>
                <a:latin typeface="Times New Roman" panose="02020603050405020304" pitchFamily="18" charset="0"/>
                <a:cs typeface="Times New Roman" panose="02020603050405020304" pitchFamily="18" charset="0"/>
              </a:rPr>
              <a:t> P. Electric sail for spacecraft propulsion // Journal of Propulsion and Power. 2004.</a:t>
            </a:r>
            <a:endParaRPr lang="ru-RU"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Vol. 20. N 4. P. 763–764.</a:t>
            </a:r>
            <a:endParaRPr lang="ru-RU"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5. </a:t>
            </a:r>
            <a:r>
              <a:rPr lang="en-US" dirty="0" err="1">
                <a:solidFill>
                  <a:schemeClr val="tx1"/>
                </a:solidFill>
                <a:latin typeface="Times New Roman" panose="02020603050405020304" pitchFamily="18" charset="0"/>
                <a:cs typeface="Times New Roman" panose="02020603050405020304" pitchFamily="18" charset="0"/>
              </a:rPr>
              <a:t>Toivanen</a:t>
            </a:r>
            <a:r>
              <a:rPr lang="en-US" dirty="0">
                <a:solidFill>
                  <a:schemeClr val="tx1"/>
                </a:solidFill>
                <a:latin typeface="Times New Roman" panose="02020603050405020304" pitchFamily="18" charset="0"/>
                <a:cs typeface="Times New Roman" panose="02020603050405020304" pitchFamily="18" charset="0"/>
              </a:rPr>
              <a:t> P., </a:t>
            </a:r>
            <a:r>
              <a:rPr lang="en-US" dirty="0" err="1">
                <a:solidFill>
                  <a:schemeClr val="tx1"/>
                </a:solidFill>
                <a:latin typeface="Times New Roman" panose="02020603050405020304" pitchFamily="18" charset="0"/>
                <a:cs typeface="Times New Roman" panose="02020603050405020304" pitchFamily="18" charset="0"/>
              </a:rPr>
              <a:t>Janhunen</a:t>
            </a:r>
            <a:r>
              <a:rPr lang="en-US" dirty="0">
                <a:solidFill>
                  <a:schemeClr val="tx1"/>
                </a:solidFill>
                <a:latin typeface="Times New Roman" panose="02020603050405020304" pitchFamily="18" charset="0"/>
                <a:cs typeface="Times New Roman" panose="02020603050405020304" pitchFamily="18" charset="0"/>
              </a:rPr>
              <a:t> P., </a:t>
            </a:r>
            <a:r>
              <a:rPr lang="en-US" dirty="0" err="1">
                <a:solidFill>
                  <a:schemeClr val="tx1"/>
                </a:solidFill>
                <a:latin typeface="Times New Roman" panose="02020603050405020304" pitchFamily="18" charset="0"/>
                <a:cs typeface="Times New Roman" panose="02020603050405020304" pitchFamily="18" charset="0"/>
              </a:rPr>
              <a:t>Envall</a:t>
            </a:r>
            <a:r>
              <a:rPr lang="en-US" dirty="0">
                <a:solidFill>
                  <a:schemeClr val="tx1"/>
                </a:solidFill>
                <a:latin typeface="Times New Roman" panose="02020603050405020304" pitchFamily="18" charset="0"/>
                <a:cs typeface="Times New Roman" panose="02020603050405020304" pitchFamily="18" charset="0"/>
              </a:rPr>
              <a:t> J. Electric sail control mode for amplified transverse thrust //</a:t>
            </a:r>
            <a:endParaRPr lang="ru-RU"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Acta Astronaut. 2015. Vol. 106. P. 111–119.</a:t>
            </a:r>
            <a:endParaRPr lang="ru-RU"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6. Palos M. F., </a:t>
            </a:r>
            <a:r>
              <a:rPr lang="en-US" dirty="0" err="1">
                <a:solidFill>
                  <a:schemeClr val="tx1"/>
                </a:solidFill>
                <a:latin typeface="Times New Roman" panose="02020603050405020304" pitchFamily="18" charset="0"/>
                <a:cs typeface="Times New Roman" panose="02020603050405020304" pitchFamily="18" charset="0"/>
              </a:rPr>
              <a:t>Janhunen</a:t>
            </a:r>
            <a:r>
              <a:rPr lang="en-US" dirty="0">
                <a:solidFill>
                  <a:schemeClr val="tx1"/>
                </a:solidFill>
                <a:latin typeface="Times New Roman" panose="02020603050405020304" pitchFamily="18" charset="0"/>
                <a:cs typeface="Times New Roman" panose="02020603050405020304" pitchFamily="18" charset="0"/>
              </a:rPr>
              <a:t> P., </a:t>
            </a:r>
            <a:r>
              <a:rPr lang="en-US" dirty="0" err="1">
                <a:solidFill>
                  <a:schemeClr val="tx1"/>
                </a:solidFill>
                <a:latin typeface="Times New Roman" panose="02020603050405020304" pitchFamily="18" charset="0"/>
                <a:cs typeface="Times New Roman" panose="02020603050405020304" pitchFamily="18" charset="0"/>
              </a:rPr>
              <a:t>Toivanen</a:t>
            </a:r>
            <a:r>
              <a:rPr lang="en-US" dirty="0">
                <a:solidFill>
                  <a:schemeClr val="tx1"/>
                </a:solidFill>
                <a:latin typeface="Times New Roman" panose="02020603050405020304" pitchFamily="18" charset="0"/>
                <a:cs typeface="Times New Roman" panose="02020603050405020304" pitchFamily="18" charset="0"/>
              </a:rPr>
              <a:t> P., </a:t>
            </a:r>
            <a:r>
              <a:rPr lang="en-US" dirty="0" err="1">
                <a:solidFill>
                  <a:schemeClr val="tx1"/>
                </a:solidFill>
                <a:latin typeface="Times New Roman" panose="02020603050405020304" pitchFamily="18" charset="0"/>
                <a:cs typeface="Times New Roman" panose="02020603050405020304" pitchFamily="18" charset="0"/>
              </a:rPr>
              <a:t>Tajmar</a:t>
            </a:r>
            <a:r>
              <a:rPr lang="en-US" dirty="0">
                <a:solidFill>
                  <a:schemeClr val="tx1"/>
                </a:solidFill>
                <a:latin typeface="Times New Roman" panose="02020603050405020304" pitchFamily="18" charset="0"/>
                <a:cs typeface="Times New Roman" panose="02020603050405020304" pitchFamily="18" charset="0"/>
              </a:rPr>
              <a:t> M., </a:t>
            </a:r>
            <a:r>
              <a:rPr lang="en-US" dirty="0" err="1">
                <a:solidFill>
                  <a:schemeClr val="tx1"/>
                </a:solidFill>
                <a:latin typeface="Times New Roman" panose="02020603050405020304" pitchFamily="18" charset="0"/>
                <a:cs typeface="Times New Roman" panose="02020603050405020304" pitchFamily="18" charset="0"/>
              </a:rPr>
              <a:t>Iakubivskyi</a:t>
            </a:r>
            <a:r>
              <a:rPr lang="en-US" dirty="0">
                <a:solidFill>
                  <a:schemeClr val="tx1"/>
                </a:solidFill>
                <a:latin typeface="Times New Roman" panose="02020603050405020304" pitchFamily="18" charset="0"/>
                <a:cs typeface="Times New Roman" panose="02020603050405020304" pitchFamily="18" charset="0"/>
              </a:rPr>
              <a:t> I, </a:t>
            </a:r>
            <a:r>
              <a:rPr lang="en-US" dirty="0" err="1">
                <a:solidFill>
                  <a:schemeClr val="tx1"/>
                </a:solidFill>
                <a:latin typeface="Times New Roman" panose="02020603050405020304" pitchFamily="18" charset="0"/>
                <a:cs typeface="Times New Roman" panose="02020603050405020304" pitchFamily="18" charset="0"/>
              </a:rPr>
              <a:t>Micciani</a:t>
            </a:r>
            <a:r>
              <a:rPr lang="en-US" dirty="0">
                <a:solidFill>
                  <a:schemeClr val="tx1"/>
                </a:solidFill>
                <a:latin typeface="Times New Roman" panose="02020603050405020304" pitchFamily="18" charset="0"/>
                <a:cs typeface="Times New Roman" panose="02020603050405020304" pitchFamily="18" charset="0"/>
              </a:rPr>
              <a:t> A., Orsini N.,</a:t>
            </a:r>
            <a:endParaRPr lang="ru-RU" dirty="0">
              <a:solidFill>
                <a:schemeClr val="tx1"/>
              </a:solidFill>
              <a:latin typeface="Times New Roman" panose="02020603050405020304" pitchFamily="18" charset="0"/>
              <a:cs typeface="Times New Roman" panose="02020603050405020304" pitchFamily="18" charset="0"/>
            </a:endParaRPr>
          </a:p>
          <a:p>
            <a:r>
              <a:rPr lang="en-US" dirty="0" err="1">
                <a:solidFill>
                  <a:schemeClr val="tx1"/>
                </a:solidFill>
                <a:latin typeface="Times New Roman" panose="02020603050405020304" pitchFamily="18" charset="0"/>
                <a:cs typeface="Times New Roman" panose="02020603050405020304" pitchFamily="18" charset="0"/>
              </a:rPr>
              <a:t>Kutt</a:t>
            </a:r>
            <a:r>
              <a:rPr lang="en-US" dirty="0">
                <a:solidFill>
                  <a:schemeClr val="tx1"/>
                </a:solidFill>
                <a:latin typeface="Times New Roman" panose="02020603050405020304" pitchFamily="18" charset="0"/>
                <a:cs typeface="Times New Roman" panose="02020603050405020304" pitchFamily="18" charset="0"/>
              </a:rPr>
              <a:t> J., </a:t>
            </a:r>
            <a:r>
              <a:rPr lang="en-US" dirty="0" err="1">
                <a:solidFill>
                  <a:schemeClr val="tx1"/>
                </a:solidFill>
                <a:latin typeface="Times New Roman" panose="02020603050405020304" pitchFamily="18" charset="0"/>
                <a:cs typeface="Times New Roman" panose="02020603050405020304" pitchFamily="18" charset="0"/>
              </a:rPr>
              <a:t>Rohtsalu</a:t>
            </a:r>
            <a:r>
              <a:rPr lang="en-US" dirty="0">
                <a:solidFill>
                  <a:schemeClr val="tx1"/>
                </a:solidFill>
                <a:latin typeface="Times New Roman" panose="02020603050405020304" pitchFamily="18" charset="0"/>
                <a:cs typeface="Times New Roman" panose="02020603050405020304" pitchFamily="18" charset="0"/>
              </a:rPr>
              <a:t> A., </a:t>
            </a:r>
            <a:r>
              <a:rPr lang="en-US" dirty="0" err="1">
                <a:solidFill>
                  <a:schemeClr val="tx1"/>
                </a:solidFill>
                <a:latin typeface="Times New Roman" panose="02020603050405020304" pitchFamily="18" charset="0"/>
                <a:cs typeface="Times New Roman" panose="02020603050405020304" pitchFamily="18" charset="0"/>
              </a:rPr>
              <a:t>Dalbins</a:t>
            </a:r>
            <a:r>
              <a:rPr lang="en-US" dirty="0">
                <a:solidFill>
                  <a:schemeClr val="tx1"/>
                </a:solidFill>
                <a:latin typeface="Times New Roman" panose="02020603050405020304" pitchFamily="18" charset="0"/>
                <a:cs typeface="Times New Roman" panose="02020603050405020304" pitchFamily="18" charset="0"/>
              </a:rPr>
              <a:t> J., </a:t>
            </a:r>
            <a:r>
              <a:rPr lang="en-US" dirty="0" err="1">
                <a:solidFill>
                  <a:schemeClr val="tx1"/>
                </a:solidFill>
                <a:latin typeface="Times New Roman" panose="02020603050405020304" pitchFamily="18" charset="0"/>
                <a:cs typeface="Times New Roman" panose="02020603050405020304" pitchFamily="18" charset="0"/>
              </a:rPr>
              <a:t>Teras</a:t>
            </a:r>
            <a:r>
              <a:rPr lang="en-US" dirty="0">
                <a:solidFill>
                  <a:schemeClr val="tx1"/>
                </a:solidFill>
                <a:latin typeface="Times New Roman" panose="02020603050405020304" pitchFamily="18" charset="0"/>
                <a:cs typeface="Times New Roman" panose="02020603050405020304" pitchFamily="18" charset="0"/>
              </a:rPr>
              <a:t> H., </a:t>
            </a:r>
            <a:r>
              <a:rPr lang="en-US" dirty="0" err="1">
                <a:solidFill>
                  <a:schemeClr val="tx1"/>
                </a:solidFill>
                <a:latin typeface="Times New Roman" panose="02020603050405020304" pitchFamily="18" charset="0"/>
                <a:cs typeface="Times New Roman" panose="02020603050405020304" pitchFamily="18" charset="0"/>
              </a:rPr>
              <a:t>Allaje</a:t>
            </a:r>
            <a:r>
              <a:rPr lang="en-US" dirty="0">
                <a:solidFill>
                  <a:schemeClr val="tx1"/>
                </a:solidFill>
                <a:latin typeface="Times New Roman" panose="02020603050405020304" pitchFamily="18" charset="0"/>
                <a:cs typeface="Times New Roman" panose="02020603050405020304" pitchFamily="18" charset="0"/>
              </a:rPr>
              <a:t> K., </a:t>
            </a:r>
            <a:r>
              <a:rPr lang="en-US" dirty="0" err="1">
                <a:solidFill>
                  <a:schemeClr val="tx1"/>
                </a:solidFill>
                <a:latin typeface="Times New Roman" panose="02020603050405020304" pitchFamily="18" charset="0"/>
                <a:cs typeface="Times New Roman" panose="02020603050405020304" pitchFamily="18" charset="0"/>
              </a:rPr>
              <a:t>Pajusalu</a:t>
            </a:r>
            <a:r>
              <a:rPr lang="en-US" dirty="0">
                <a:solidFill>
                  <a:schemeClr val="tx1"/>
                </a:solidFill>
                <a:latin typeface="Times New Roman" panose="02020603050405020304" pitchFamily="18" charset="0"/>
                <a:cs typeface="Times New Roman" panose="02020603050405020304" pitchFamily="18" charset="0"/>
              </a:rPr>
              <a:t> M., </a:t>
            </a:r>
            <a:r>
              <a:rPr lang="en-US" dirty="0" err="1">
                <a:solidFill>
                  <a:schemeClr val="tx1"/>
                </a:solidFill>
                <a:latin typeface="Times New Roman" panose="02020603050405020304" pitchFamily="18" charset="0"/>
                <a:cs typeface="Times New Roman" panose="02020603050405020304" pitchFamily="18" charset="0"/>
              </a:rPr>
              <a:t>Niccolai</a:t>
            </a:r>
            <a:r>
              <a:rPr lang="en-US" dirty="0">
                <a:solidFill>
                  <a:schemeClr val="tx1"/>
                </a:solidFill>
                <a:latin typeface="Times New Roman" panose="02020603050405020304" pitchFamily="18" charset="0"/>
                <a:cs typeface="Times New Roman" panose="02020603050405020304" pitchFamily="18" charset="0"/>
              </a:rPr>
              <a:t> L., </a:t>
            </a:r>
            <a:r>
              <a:rPr lang="en-US" dirty="0" err="1">
                <a:solidFill>
                  <a:schemeClr val="tx1"/>
                </a:solidFill>
                <a:latin typeface="Times New Roman" panose="02020603050405020304" pitchFamily="18" charset="0"/>
                <a:cs typeface="Times New Roman" panose="02020603050405020304" pitchFamily="18" charset="0"/>
              </a:rPr>
              <a:t>Bassetto</a:t>
            </a:r>
            <a:r>
              <a:rPr lang="en-US" dirty="0">
                <a:solidFill>
                  <a:schemeClr val="tx1"/>
                </a:solidFill>
                <a:latin typeface="Times New Roman" panose="02020603050405020304" pitchFamily="18" charset="0"/>
                <a:cs typeface="Times New Roman" panose="02020603050405020304" pitchFamily="18" charset="0"/>
              </a:rPr>
              <a:t> M., </a:t>
            </a:r>
            <a:r>
              <a:rPr lang="en-US" dirty="0" err="1">
                <a:solidFill>
                  <a:schemeClr val="tx1"/>
                </a:solidFill>
                <a:latin typeface="Times New Roman" panose="02020603050405020304" pitchFamily="18" charset="0"/>
                <a:cs typeface="Times New Roman" panose="02020603050405020304" pitchFamily="18" charset="0"/>
              </a:rPr>
              <a:t>Mengali</a:t>
            </a:r>
            <a:endParaRPr lang="ru-RU"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G., </a:t>
            </a:r>
            <a:r>
              <a:rPr lang="en-US" dirty="0" err="1">
                <a:solidFill>
                  <a:schemeClr val="tx1"/>
                </a:solidFill>
                <a:latin typeface="Times New Roman" panose="02020603050405020304" pitchFamily="18" charset="0"/>
                <a:cs typeface="Times New Roman" panose="02020603050405020304" pitchFamily="18" charset="0"/>
              </a:rPr>
              <a:t>Quarta</a:t>
            </a:r>
            <a:r>
              <a:rPr lang="en-US" dirty="0">
                <a:solidFill>
                  <a:schemeClr val="tx1"/>
                </a:solidFill>
                <a:latin typeface="Times New Roman" panose="02020603050405020304" pitchFamily="18" charset="0"/>
                <a:cs typeface="Times New Roman" panose="02020603050405020304" pitchFamily="18" charset="0"/>
              </a:rPr>
              <a:t> A. Q., </a:t>
            </a:r>
            <a:r>
              <a:rPr lang="en-US" dirty="0" err="1">
                <a:solidFill>
                  <a:schemeClr val="tx1"/>
                </a:solidFill>
                <a:latin typeface="Times New Roman" panose="02020603050405020304" pitchFamily="18" charset="0"/>
                <a:cs typeface="Times New Roman" panose="02020603050405020304" pitchFamily="18" charset="0"/>
              </a:rPr>
              <a:t>Ivchenko</a:t>
            </a:r>
            <a:r>
              <a:rPr lang="en-US" dirty="0">
                <a:solidFill>
                  <a:schemeClr val="tx1"/>
                </a:solidFill>
                <a:latin typeface="Times New Roman" panose="02020603050405020304" pitchFamily="18" charset="0"/>
                <a:cs typeface="Times New Roman" panose="02020603050405020304" pitchFamily="18" charset="0"/>
              </a:rPr>
              <a:t> N., </a:t>
            </a:r>
            <a:r>
              <a:rPr lang="en-US" dirty="0" err="1">
                <a:solidFill>
                  <a:schemeClr val="tx1"/>
                </a:solidFill>
                <a:latin typeface="Times New Roman" panose="02020603050405020304" pitchFamily="18" charset="0"/>
                <a:cs typeface="Times New Roman" panose="02020603050405020304" pitchFamily="18" charset="0"/>
              </a:rPr>
              <a:t>Stude</a:t>
            </a:r>
            <a:r>
              <a:rPr lang="en-US" dirty="0">
                <a:solidFill>
                  <a:schemeClr val="tx1"/>
                </a:solidFill>
                <a:latin typeface="Times New Roman" panose="02020603050405020304" pitchFamily="18" charset="0"/>
                <a:cs typeface="Times New Roman" panose="02020603050405020304" pitchFamily="18" charset="0"/>
              </a:rPr>
              <a:t> J., </a:t>
            </a:r>
            <a:r>
              <a:rPr lang="en-US" dirty="0" err="1">
                <a:solidFill>
                  <a:schemeClr val="tx1"/>
                </a:solidFill>
                <a:latin typeface="Times New Roman" panose="02020603050405020304" pitchFamily="18" charset="0"/>
                <a:cs typeface="Times New Roman" panose="02020603050405020304" pitchFamily="18" charset="0"/>
              </a:rPr>
              <a:t>Vaivads</a:t>
            </a:r>
            <a:r>
              <a:rPr lang="en-US" dirty="0">
                <a:solidFill>
                  <a:schemeClr val="tx1"/>
                </a:solidFill>
                <a:latin typeface="Times New Roman" panose="02020603050405020304" pitchFamily="18" charset="0"/>
                <a:cs typeface="Times New Roman" panose="02020603050405020304" pitchFamily="18" charset="0"/>
              </a:rPr>
              <a:t> A., Tamm A., </a:t>
            </a:r>
            <a:r>
              <a:rPr lang="en-US" dirty="0" err="1">
                <a:solidFill>
                  <a:schemeClr val="tx1"/>
                </a:solidFill>
                <a:latin typeface="Times New Roman" panose="02020603050405020304" pitchFamily="18" charset="0"/>
                <a:cs typeface="Times New Roman" panose="02020603050405020304" pitchFamily="18" charset="0"/>
              </a:rPr>
              <a:t>Slavinskis</a:t>
            </a:r>
            <a:r>
              <a:rPr lang="en-US" dirty="0">
                <a:solidFill>
                  <a:schemeClr val="tx1"/>
                </a:solidFill>
                <a:latin typeface="Times New Roman" panose="02020603050405020304" pitchFamily="18" charset="0"/>
                <a:cs typeface="Times New Roman" panose="02020603050405020304" pitchFamily="18" charset="0"/>
              </a:rPr>
              <a:t> A. Electric sail mission</a:t>
            </a:r>
            <a:endParaRPr lang="ru-RU"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expeditor, ESME: Software Architecture and Initial </a:t>
            </a:r>
            <a:r>
              <a:rPr lang="en-US" dirty="0" err="1">
                <a:solidFill>
                  <a:schemeClr val="tx1"/>
                </a:solidFill>
                <a:latin typeface="Times New Roman" panose="02020603050405020304" pitchFamily="18" charset="0"/>
                <a:cs typeface="Times New Roman" panose="02020603050405020304" pitchFamily="18" charset="0"/>
              </a:rPr>
              <a:t>ESTCube</a:t>
            </a:r>
            <a:r>
              <a:rPr lang="en-US" dirty="0">
                <a:solidFill>
                  <a:schemeClr val="tx1"/>
                </a:solidFill>
                <a:latin typeface="Times New Roman" panose="02020603050405020304" pitchFamily="18" charset="0"/>
                <a:cs typeface="Times New Roman" panose="02020603050405020304" pitchFamily="18" charset="0"/>
              </a:rPr>
              <a:t> lunar </a:t>
            </a:r>
            <a:r>
              <a:rPr lang="en-US" dirty="0" err="1">
                <a:solidFill>
                  <a:schemeClr val="tx1"/>
                </a:solidFill>
                <a:latin typeface="Times New Roman" panose="02020603050405020304" pitchFamily="18" charset="0"/>
                <a:cs typeface="Times New Roman" panose="02020603050405020304" pitchFamily="18" charset="0"/>
              </a:rPr>
              <a:t>cubesat</a:t>
            </a:r>
            <a:r>
              <a:rPr lang="en-US" dirty="0">
                <a:solidFill>
                  <a:schemeClr val="tx1"/>
                </a:solidFill>
                <a:latin typeface="Times New Roman" panose="02020603050405020304" pitchFamily="18" charset="0"/>
                <a:cs typeface="Times New Roman" panose="02020603050405020304" pitchFamily="18" charset="0"/>
              </a:rPr>
              <a:t> E-sail experiment design //</a:t>
            </a:r>
            <a:endParaRPr lang="ru-RU"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Aerospace. 2023. Vol. 10. P. 694–723. https://doi.org/10.3390/aerospace10080694</a:t>
            </a:r>
            <a:endParaRPr lang="ru-RU" dirty="0">
              <a:solidFill>
                <a:schemeClr val="tx1"/>
              </a:solidFill>
              <a:latin typeface="Times New Roman" panose="02020603050405020304" pitchFamily="18" charset="0"/>
              <a:cs typeface="Times New Roman" panose="02020603050405020304" pitchFamily="18" charset="0"/>
            </a:endParaRPr>
          </a:p>
          <a:p>
            <a:endParaRPr lang="ru-RU" dirty="0"/>
          </a:p>
        </p:txBody>
      </p:sp>
      <p:sp>
        <p:nvSpPr>
          <p:cNvPr id="3" name="Заголовок 2">
            <a:extLst>
              <a:ext uri="{FF2B5EF4-FFF2-40B4-BE49-F238E27FC236}">
                <a16:creationId xmlns:a16="http://schemas.microsoft.com/office/drawing/2014/main" id="{CB7D2060-CE3A-4737-A19A-8BA07B84FB5D}"/>
              </a:ext>
            </a:extLst>
          </p:cNvPr>
          <p:cNvSpPr>
            <a:spLocks noGrp="1"/>
          </p:cNvSpPr>
          <p:nvPr>
            <p:ph type="title"/>
          </p:nvPr>
        </p:nvSpPr>
        <p:spPr/>
        <p:txBody>
          <a:bodyPr/>
          <a:lstStyle/>
          <a:p>
            <a:pPr algn="ctr"/>
            <a:r>
              <a:rPr lang="en-US" sz="3200" b="1" dirty="0">
                <a:latin typeface="Times New Roman" panose="02020603050405020304" pitchFamily="18" charset="0"/>
                <a:cs typeface="Times New Roman" panose="02020603050405020304" pitchFamily="18" charset="0"/>
              </a:rPr>
              <a:t>References</a:t>
            </a:r>
            <a:endParaRPr lang="ru-RU"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29576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72AECE46-638A-45BB-85F1-B3F15D189085}"/>
              </a:ext>
            </a:extLst>
          </p:cNvPr>
          <p:cNvSpPr>
            <a:spLocks noGrp="1"/>
          </p:cNvSpPr>
          <p:nvPr>
            <p:ph type="body" sz="half" idx="2"/>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7. </a:t>
            </a:r>
            <a:r>
              <a:rPr lang="en-US" dirty="0" err="1">
                <a:solidFill>
                  <a:schemeClr val="tx1"/>
                </a:solidFill>
                <a:latin typeface="Times New Roman" panose="02020603050405020304" pitchFamily="18" charset="0"/>
                <a:cs typeface="Times New Roman" panose="02020603050405020304" pitchFamily="18" charset="0"/>
              </a:rPr>
              <a:t>Zubrin</a:t>
            </a:r>
            <a:r>
              <a:rPr lang="en-US" dirty="0">
                <a:solidFill>
                  <a:schemeClr val="tx1"/>
                </a:solidFill>
                <a:latin typeface="Times New Roman" panose="02020603050405020304" pitchFamily="18" charset="0"/>
                <a:cs typeface="Times New Roman" panose="02020603050405020304" pitchFamily="18" charset="0"/>
              </a:rPr>
              <a:t> R. M., Andrews D. G. Magnetic sails and interplanetary travel // Journal of Spacecraft</a:t>
            </a:r>
          </a:p>
          <a:p>
            <a:r>
              <a:rPr lang="en-US" dirty="0">
                <a:solidFill>
                  <a:schemeClr val="tx1"/>
                </a:solidFill>
                <a:latin typeface="Times New Roman" panose="02020603050405020304" pitchFamily="18" charset="0"/>
                <a:cs typeface="Times New Roman" panose="02020603050405020304" pitchFamily="18" charset="0"/>
              </a:rPr>
              <a:t>and Rockets. 1991. Vol. 28. N 2. P. 197–203.</a:t>
            </a:r>
          </a:p>
          <a:p>
            <a:r>
              <a:rPr lang="en-US" dirty="0">
                <a:solidFill>
                  <a:schemeClr val="tx1"/>
                </a:solidFill>
                <a:latin typeface="Times New Roman" panose="02020603050405020304" pitchFamily="18" charset="0"/>
                <a:cs typeface="Times New Roman" panose="02020603050405020304" pitchFamily="18" charset="0"/>
              </a:rPr>
              <a:t>8. Andrews D. G., </a:t>
            </a:r>
            <a:r>
              <a:rPr lang="en-US" dirty="0" err="1">
                <a:solidFill>
                  <a:schemeClr val="tx1"/>
                </a:solidFill>
                <a:latin typeface="Times New Roman" panose="02020603050405020304" pitchFamily="18" charset="0"/>
                <a:cs typeface="Times New Roman" panose="02020603050405020304" pitchFamily="18" charset="0"/>
              </a:rPr>
              <a:t>Zubrin</a:t>
            </a:r>
            <a:r>
              <a:rPr lang="en-US" dirty="0">
                <a:solidFill>
                  <a:schemeClr val="tx1"/>
                </a:solidFill>
                <a:latin typeface="Times New Roman" panose="02020603050405020304" pitchFamily="18" charset="0"/>
                <a:cs typeface="Times New Roman" panose="02020603050405020304" pitchFamily="18" charset="0"/>
              </a:rPr>
              <a:t> R. M. Use of magnetic sails for Mars exploration missions // Papers of</a:t>
            </a:r>
          </a:p>
          <a:p>
            <a:r>
              <a:rPr lang="en-US" dirty="0">
                <a:solidFill>
                  <a:schemeClr val="tx1"/>
                </a:solidFill>
                <a:latin typeface="Times New Roman" panose="02020603050405020304" pitchFamily="18" charset="0"/>
                <a:cs typeface="Times New Roman" panose="02020603050405020304" pitchFamily="18" charset="0"/>
              </a:rPr>
              <a:t>the American Institute of Aeronautics and Astronautics. 1989. P. 202–210.</a:t>
            </a:r>
          </a:p>
          <a:p>
            <a:r>
              <a:rPr lang="en-US" dirty="0">
                <a:solidFill>
                  <a:schemeClr val="tx1"/>
                </a:solidFill>
                <a:latin typeface="Times New Roman" panose="02020603050405020304" pitchFamily="18" charset="0"/>
                <a:cs typeface="Times New Roman" panose="02020603050405020304" pitchFamily="18" charset="0"/>
              </a:rPr>
              <a:t>9. </a:t>
            </a:r>
            <a:r>
              <a:rPr lang="en-US" dirty="0" err="1">
                <a:solidFill>
                  <a:schemeClr val="tx1"/>
                </a:solidFill>
                <a:latin typeface="Times New Roman" panose="02020603050405020304" pitchFamily="18" charset="0"/>
                <a:cs typeface="Times New Roman" panose="02020603050405020304" pitchFamily="18" charset="0"/>
              </a:rPr>
              <a:t>Zubrin</a:t>
            </a:r>
            <a:r>
              <a:rPr lang="en-US" dirty="0">
                <a:solidFill>
                  <a:schemeClr val="tx1"/>
                </a:solidFill>
                <a:latin typeface="Times New Roman" panose="02020603050405020304" pitchFamily="18" charset="0"/>
                <a:cs typeface="Times New Roman" panose="02020603050405020304" pitchFamily="18" charset="0"/>
              </a:rPr>
              <a:t> R. M. The use of magnetic sails to escape from the low Earth orbit // Journal of the</a:t>
            </a:r>
          </a:p>
          <a:p>
            <a:r>
              <a:rPr lang="en-US" dirty="0">
                <a:solidFill>
                  <a:schemeClr val="tx1"/>
                </a:solidFill>
                <a:latin typeface="Times New Roman" panose="02020603050405020304" pitchFamily="18" charset="0"/>
                <a:cs typeface="Times New Roman" panose="02020603050405020304" pitchFamily="18" charset="0"/>
              </a:rPr>
              <a:t>British Interplanetary Society. 1993. Vol. 46. P. 3–10.</a:t>
            </a:r>
          </a:p>
          <a:p>
            <a:r>
              <a:rPr lang="en-US" dirty="0">
                <a:solidFill>
                  <a:schemeClr val="tx1"/>
                </a:solidFill>
                <a:latin typeface="Times New Roman" panose="02020603050405020304" pitchFamily="18" charset="0"/>
                <a:cs typeface="Times New Roman" panose="02020603050405020304" pitchFamily="18" charset="0"/>
              </a:rPr>
              <a:t>https://doi.org/10.1016/j.actaastro.2018.10.028</a:t>
            </a:r>
          </a:p>
          <a:p>
            <a:r>
              <a:rPr lang="en-US" dirty="0">
                <a:solidFill>
                  <a:schemeClr val="tx1"/>
                </a:solidFill>
                <a:latin typeface="Times New Roman" panose="02020603050405020304" pitchFamily="18" charset="0"/>
                <a:cs typeface="Times New Roman" panose="02020603050405020304" pitchFamily="18" charset="0"/>
              </a:rPr>
              <a:t>1</a:t>
            </a:r>
            <a:r>
              <a:rPr lang="ru-RU" dirty="0">
                <a:solidFill>
                  <a:schemeClr val="tx1"/>
                </a:solidFill>
                <a:latin typeface="Times New Roman" panose="02020603050405020304" pitchFamily="18" charset="0"/>
                <a:cs typeface="Times New Roman" panose="02020603050405020304" pitchFamily="18" charset="0"/>
              </a:rPr>
              <a:t>0</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Zubrin</a:t>
            </a:r>
            <a:r>
              <a:rPr lang="en-US" dirty="0">
                <a:solidFill>
                  <a:schemeClr val="tx1"/>
                </a:solidFill>
                <a:latin typeface="Times New Roman" panose="02020603050405020304" pitchFamily="18" charset="0"/>
                <a:cs typeface="Times New Roman" panose="02020603050405020304" pitchFamily="18" charset="0"/>
              </a:rPr>
              <a:t> R. The Dipole Drive: A new Concept in </a:t>
            </a:r>
            <a:r>
              <a:rPr lang="en-US" dirty="0" err="1">
                <a:solidFill>
                  <a:schemeClr val="tx1"/>
                </a:solidFill>
                <a:latin typeface="Times New Roman" panose="02020603050405020304" pitchFamily="18" charset="0"/>
                <a:cs typeface="Times New Roman" panose="02020603050405020304" pitchFamily="18" charset="0"/>
              </a:rPr>
              <a:t>Propellantless</a:t>
            </a:r>
            <a:r>
              <a:rPr lang="en-US" dirty="0">
                <a:solidFill>
                  <a:schemeClr val="tx1"/>
                </a:solidFill>
                <a:latin typeface="Times New Roman" panose="02020603050405020304" pitchFamily="18" charset="0"/>
                <a:cs typeface="Times New Roman" panose="02020603050405020304" pitchFamily="18" charset="0"/>
              </a:rPr>
              <a:t> Propulsion / 70th</a:t>
            </a:r>
          </a:p>
          <a:p>
            <a:r>
              <a:rPr lang="en-US" dirty="0">
                <a:solidFill>
                  <a:schemeClr val="tx1"/>
                </a:solidFill>
                <a:latin typeface="Times New Roman" panose="02020603050405020304" pitchFamily="18" charset="0"/>
                <a:cs typeface="Times New Roman" panose="02020603050405020304" pitchFamily="18" charset="0"/>
              </a:rPr>
              <a:t>International Astronautical Congress (IAC), Washington DC, 20-26 October 2019:</a:t>
            </a:r>
          </a:p>
          <a:p>
            <a:r>
              <a:rPr lang="en-US" dirty="0">
                <a:solidFill>
                  <a:schemeClr val="tx1"/>
                </a:solidFill>
                <a:latin typeface="Times New Roman" panose="02020603050405020304" pitchFamily="18" charset="0"/>
                <a:cs typeface="Times New Roman" panose="02020603050405020304" pitchFamily="18" charset="0"/>
              </a:rPr>
              <a:t>https://www.researchgate.net/publication/330210275</a:t>
            </a:r>
          </a:p>
          <a:p>
            <a:endParaRPr lang="ru-RU" dirty="0"/>
          </a:p>
        </p:txBody>
      </p:sp>
      <p:sp>
        <p:nvSpPr>
          <p:cNvPr id="7" name="Заголовок 2">
            <a:extLst>
              <a:ext uri="{FF2B5EF4-FFF2-40B4-BE49-F238E27FC236}">
                <a16:creationId xmlns:a16="http://schemas.microsoft.com/office/drawing/2014/main" id="{38884033-5E42-4F91-96C4-0590669000E2}"/>
              </a:ext>
            </a:extLst>
          </p:cNvPr>
          <p:cNvSpPr>
            <a:spLocks noGrp="1"/>
          </p:cNvSpPr>
          <p:nvPr>
            <p:ph type="title"/>
          </p:nvPr>
        </p:nvSpPr>
        <p:spPr>
          <a:xfrm>
            <a:off x="165100" y="434975"/>
            <a:ext cx="10861675" cy="558800"/>
          </a:xfrm>
        </p:spPr>
        <p:txBody>
          <a:bodyPr/>
          <a:lstStyle/>
          <a:p>
            <a:pPr algn="ctr"/>
            <a:r>
              <a:rPr lang="en-US" sz="3200" b="1" dirty="0">
                <a:latin typeface="Times New Roman" panose="02020603050405020304" pitchFamily="18" charset="0"/>
                <a:cs typeface="Times New Roman" panose="02020603050405020304" pitchFamily="18" charset="0"/>
              </a:rPr>
              <a:t>References</a:t>
            </a:r>
            <a:endParaRPr lang="ru-RU"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7629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138284" y="1840187"/>
            <a:ext cx="5292769" cy="490537"/>
          </a:xfrm>
        </p:spPr>
        <p:txBody>
          <a:bodyPr/>
          <a:lstStyle/>
          <a:p>
            <a:r>
              <a:rPr lang="ru-RU" sz="1800" dirty="0"/>
              <a:t>Санкт-Петербург, Университетская наб., д. 7–9</a:t>
            </a:r>
          </a:p>
          <a:p>
            <a:r>
              <a:rPr lang="en-US" sz="1800" b="1" i="1" dirty="0">
                <a:latin typeface="Open Sans" panose="020B0606030504020204" pitchFamily="34" charset="0"/>
                <a:ea typeface="Open Sans" panose="020B0606030504020204" pitchFamily="34" charset="0"/>
                <a:cs typeface="Open Sans" panose="020B0606030504020204" pitchFamily="34" charset="0"/>
              </a:rPr>
              <a:t>spbu@spbu.ru</a:t>
            </a:r>
            <a:endParaRPr lang="ru-RU" sz="1800" b="1" i="1" dirty="0">
              <a:latin typeface="Open Sans" panose="020B0606030504020204" pitchFamily="34" charset="0"/>
              <a:ea typeface="Open Sans" panose="020B0606030504020204" pitchFamily="34" charset="0"/>
              <a:cs typeface="Open Sans" panose="020B0606030504020204" pitchFamily="34" charset="0"/>
            </a:endParaRPr>
          </a:p>
          <a:p>
            <a:endParaRPr lang="ru-RU" dirty="0"/>
          </a:p>
        </p:txBody>
      </p:sp>
      <p:sp>
        <p:nvSpPr>
          <p:cNvPr id="3" name="Текст 1"/>
          <p:cNvSpPr txBox="1">
            <a:spLocks/>
          </p:cNvSpPr>
          <p:nvPr/>
        </p:nvSpPr>
        <p:spPr>
          <a:xfrm>
            <a:off x="5970102" y="1552199"/>
            <a:ext cx="6096000" cy="375360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2000" b="1" dirty="0">
                <a:solidFill>
                  <a:schemeClr val="bg1"/>
                </a:solidFill>
              </a:rPr>
              <a:t>authors</a:t>
            </a:r>
            <a:r>
              <a:rPr lang="ru-RU" sz="2000" b="1" dirty="0">
                <a:solidFill>
                  <a:schemeClr val="bg1"/>
                </a:solidFill>
              </a:rPr>
              <a:t>:</a:t>
            </a:r>
            <a:r>
              <a:rPr lang="ru-RU" sz="2000" dirty="0">
                <a:solidFill>
                  <a:schemeClr val="bg1"/>
                </a:solidFill>
              </a:rPr>
              <a:t> </a:t>
            </a:r>
            <a:r>
              <a:rPr lang="en-US" sz="2000" dirty="0">
                <a:solidFill>
                  <a:schemeClr val="bg1"/>
                </a:solidFill>
              </a:rPr>
              <a:t>A.S. </a:t>
            </a:r>
            <a:r>
              <a:rPr lang="en-US" sz="2000" dirty="0" err="1">
                <a:solidFill>
                  <a:schemeClr val="bg1"/>
                </a:solidFill>
              </a:rPr>
              <a:t>Lozovoi</a:t>
            </a:r>
            <a:r>
              <a:rPr lang="en-US" sz="2000" dirty="0">
                <a:solidFill>
                  <a:schemeClr val="bg1"/>
                </a:solidFill>
              </a:rPr>
              <a:t>, K.A. </a:t>
            </a:r>
            <a:r>
              <a:rPr lang="en-US" sz="2000" dirty="0" err="1">
                <a:solidFill>
                  <a:schemeClr val="bg1"/>
                </a:solidFill>
              </a:rPr>
              <a:t>Orekhov</a:t>
            </a:r>
            <a:r>
              <a:rPr lang="en-US" sz="2000" dirty="0">
                <a:solidFill>
                  <a:schemeClr val="bg1"/>
                </a:solidFill>
              </a:rPr>
              <a:t>, K.G. </a:t>
            </a:r>
            <a:r>
              <a:rPr lang="en-US" sz="2000" dirty="0" err="1">
                <a:solidFill>
                  <a:schemeClr val="bg1"/>
                </a:solidFill>
              </a:rPr>
              <a:t>Petrov,A.A</a:t>
            </a:r>
            <a:r>
              <a:rPr lang="en-US" sz="2000" dirty="0">
                <a:solidFill>
                  <a:schemeClr val="bg1"/>
                </a:solidFill>
              </a:rPr>
              <a:t>. Tikhonov and A.B. Yakovlev</a:t>
            </a:r>
            <a:br>
              <a:rPr lang="ru-RU"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br>
            <a:endParaRPr lang="en-US"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fontAlgn="base">
              <a:lnSpc>
                <a:spcPct val="150000"/>
              </a:lnSpc>
            </a:pPr>
            <a:r>
              <a:rPr lang="en-US" sz="2000" b="1" i="1" dirty="0">
                <a:solidFill>
                  <a:schemeClr val="bg1"/>
                </a:solidFill>
                <a:ea typeface="Open Sans" panose="020B0606030504020204" pitchFamily="34" charset="0"/>
                <a:cs typeface="Open Sans" panose="020B0606030504020204" pitchFamily="34" charset="0"/>
                <a:hlinkClick r:id="rId2"/>
              </a:rPr>
              <a:t>a.lozovoy@spbu.ru</a:t>
            </a:r>
            <a:endParaRPr lang="en-US" sz="2000" b="1" i="1" dirty="0">
              <a:solidFill>
                <a:schemeClr val="bg1"/>
              </a:solidFill>
              <a:ea typeface="Open Sans" panose="020B0606030504020204" pitchFamily="34" charset="0"/>
              <a:cs typeface="Open Sans" panose="020B0606030504020204" pitchFamily="34" charset="0"/>
            </a:endParaRPr>
          </a:p>
          <a:p>
            <a:pPr fontAlgn="base">
              <a:lnSpc>
                <a:spcPct val="150000"/>
              </a:lnSpc>
            </a:pPr>
            <a:r>
              <a:rPr lang="en-US" sz="2000" b="1" i="1" u="sng" dirty="0">
                <a:solidFill>
                  <a:schemeClr val="bg1"/>
                </a:solidFill>
                <a:ea typeface="Open Sans" panose="020B0606030504020204" pitchFamily="34" charset="0"/>
                <a:cs typeface="Open Sans" panose="020B0606030504020204" pitchFamily="34" charset="0"/>
                <a:hlinkClick r:id="rId3"/>
              </a:rPr>
              <a:t>st024389@spbu.ru</a:t>
            </a:r>
            <a:br>
              <a:rPr lang="ru-RU" sz="20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2000" b="1" i="1" dirty="0">
                <a:solidFill>
                  <a:schemeClr val="bg1"/>
                </a:solidFill>
                <a:latin typeface="+mj-lt"/>
                <a:ea typeface="Open Sans" panose="020B0606030504020204" pitchFamily="34" charset="0"/>
                <a:cs typeface="Open Sans" panose="020B0606030504020204" pitchFamily="34" charset="0"/>
                <a:hlinkClick r:id="rId4"/>
              </a:rPr>
              <a:t>konstantin.g.petrov@spbu.ru</a:t>
            </a:r>
            <a:endParaRPr lang="en-US" sz="2000" b="1" i="1" dirty="0">
              <a:solidFill>
                <a:schemeClr val="bg1"/>
              </a:solidFill>
              <a:latin typeface="+mj-lt"/>
              <a:ea typeface="Open Sans" panose="020B0606030504020204" pitchFamily="34" charset="0"/>
              <a:cs typeface="Open Sans" panose="020B0606030504020204" pitchFamily="34" charset="0"/>
            </a:endParaRPr>
          </a:p>
          <a:p>
            <a:pPr fontAlgn="base">
              <a:lnSpc>
                <a:spcPct val="150000"/>
              </a:lnSpc>
            </a:pPr>
            <a:r>
              <a:rPr lang="en-US" sz="2000" b="1" i="1" dirty="0">
                <a:solidFill>
                  <a:schemeClr val="bg1"/>
                </a:solidFill>
                <a:latin typeface="+mj-lt"/>
                <a:ea typeface="Open Sans" panose="020B0606030504020204" pitchFamily="34" charset="0"/>
                <a:cs typeface="Open Sans" panose="020B0606030504020204" pitchFamily="34" charset="0"/>
                <a:hlinkClick r:id="rId5"/>
              </a:rPr>
              <a:t>a.tikhonov@spbu.ru</a:t>
            </a:r>
            <a:endParaRPr lang="en-US" sz="2000" b="1" i="1" dirty="0">
              <a:solidFill>
                <a:schemeClr val="bg1"/>
              </a:solidFill>
              <a:latin typeface="+mj-lt"/>
              <a:ea typeface="Open Sans" panose="020B0606030504020204" pitchFamily="34" charset="0"/>
              <a:cs typeface="Open Sans" panose="020B0606030504020204" pitchFamily="34" charset="0"/>
            </a:endParaRPr>
          </a:p>
          <a:p>
            <a:pPr fontAlgn="base">
              <a:lnSpc>
                <a:spcPct val="150000"/>
              </a:lnSpc>
            </a:pPr>
            <a:r>
              <a:rPr lang="en-US" sz="2000" b="1" i="1" u="sng" dirty="0">
                <a:solidFill>
                  <a:schemeClr val="bg1"/>
                </a:solidFill>
                <a:latin typeface="+mj-lt"/>
                <a:ea typeface="Open Sans" panose="020B0606030504020204" pitchFamily="34" charset="0"/>
                <a:cs typeface="Open Sans" panose="020B0606030504020204" pitchFamily="34" charset="0"/>
              </a:rPr>
              <a:t>a.b.yakovlev@spbu.ru</a:t>
            </a:r>
            <a:endParaRPr lang="ru-RU" sz="2000" b="1" i="1" u="sng" dirty="0">
              <a:solidFill>
                <a:schemeClr val="bg1"/>
              </a:solidFill>
              <a:latin typeface="+mj-lt"/>
              <a:ea typeface="Open Sans" panose="020B0606030504020204" pitchFamily="34" charset="0"/>
              <a:cs typeface="Open Sans" panose="020B0606030504020204" pitchFamily="34" charset="0"/>
            </a:endParaRPr>
          </a:p>
          <a:p>
            <a:pPr fontAlgn="base"/>
            <a:endParaRPr lang="en-US" sz="2000" b="1" i="1" u="sng" dirty="0">
              <a:solidFill>
                <a:schemeClr val="bg1"/>
              </a:solidFill>
              <a:latin typeface="+mj-lt"/>
              <a:ea typeface="Open Sans" panose="020B0606030504020204" pitchFamily="34" charset="0"/>
              <a:cs typeface="Open Sans" panose="020B0606030504020204" pitchFamily="34" charset="0"/>
            </a:endParaRPr>
          </a:p>
        </p:txBody>
      </p:sp>
      <p:pic>
        <p:nvPicPr>
          <p:cNvPr id="5" name="Рисунок 4">
            <a:extLst>
              <a:ext uri="{FF2B5EF4-FFF2-40B4-BE49-F238E27FC236}">
                <a16:creationId xmlns:a16="http://schemas.microsoft.com/office/drawing/2014/main" id="{223BC70B-C77F-433B-8A38-5FB98CB621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90548" y="2624704"/>
            <a:ext cx="2514600" cy="2514600"/>
          </a:xfrm>
          <a:prstGeom prst="rect">
            <a:avLst/>
          </a:prstGeom>
        </p:spPr>
      </p:pic>
    </p:spTree>
    <p:extLst>
      <p:ext uri="{BB962C8B-B14F-4D97-AF65-F5344CB8AC3E}">
        <p14:creationId xmlns:p14="http://schemas.microsoft.com/office/powerpoint/2010/main" val="3066896833"/>
      </p:ext>
    </p:extLst>
  </p:cSld>
  <p:clrMapOvr>
    <a:masterClrMapping/>
  </p:clrMapOvr>
</p:sld>
</file>

<file path=ppt/theme/theme1.xml><?xml version="1.0" encoding="utf-8"?>
<a:theme xmlns:a="http://schemas.openxmlformats.org/drawingml/2006/main" name="Тема Office">
  <a:themeElements>
    <a:clrScheme name="СПбГУ">
      <a:dk1>
        <a:srgbClr val="181818"/>
      </a:dk1>
      <a:lt1>
        <a:sysClr val="window" lastClr="FFFFFF"/>
      </a:lt1>
      <a:dk2>
        <a:srgbClr val="632423"/>
      </a:dk2>
      <a:lt2>
        <a:srgbClr val="FBF9F7"/>
      </a:lt2>
      <a:accent1>
        <a:srgbClr val="4F81BD"/>
      </a:accent1>
      <a:accent2>
        <a:srgbClr val="C0504D"/>
      </a:accent2>
      <a:accent3>
        <a:srgbClr val="923826"/>
      </a:accent3>
      <a:accent4>
        <a:srgbClr val="8064A2"/>
      </a:accent4>
      <a:accent5>
        <a:srgbClr val="8FAADC"/>
      </a:accent5>
      <a:accent6>
        <a:srgbClr val="AE6464"/>
      </a:accent6>
      <a:hlink>
        <a:srgbClr val="F2F2F2"/>
      </a:hlink>
      <a:folHlink>
        <a:srgbClr val="0070C0"/>
      </a:folHlink>
    </a:clrScheme>
    <a:fontScheme name="СПбГУ">
      <a:majorFont>
        <a:latin typeface="Open Sans Extrabold"/>
        <a:ea typeface=""/>
        <a:cs typeface=""/>
      </a:majorFont>
      <a:minorFont>
        <a:latin typeface="Open Sans"/>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CD8C519613280949AA22B76DC3D9D7B2" ma:contentTypeVersion="17" ma:contentTypeDescription="Создание документа." ma:contentTypeScope="" ma:versionID="c1aee2efb7f4004aed17619c1a5733c5">
  <xsd:schema xmlns:xsd="http://www.w3.org/2001/XMLSchema" xmlns:xs="http://www.w3.org/2001/XMLSchema" xmlns:p="http://schemas.microsoft.com/office/2006/metadata/properties" xmlns:ns1="http://schemas.microsoft.com/sharepoint/v3" xmlns:ns2="9a63fdcb-41de-41b7-a29c-51f72461a67b" xmlns:ns3="02abcde4-0d41-4d92-9ad7-003839eabdeb" targetNamespace="http://schemas.microsoft.com/office/2006/metadata/properties" ma:root="true" ma:fieldsID="3d5820956cb7eaded5206240577e0de0" ns1:_="" ns2:_="" ns3:_="">
    <xsd:import namespace="http://schemas.microsoft.com/sharepoint/v3"/>
    <xsd:import namespace="9a63fdcb-41de-41b7-a29c-51f72461a67b"/>
    <xsd:import namespace="02abcde4-0d41-4d92-9ad7-003839eabde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1:_ip_UnifiedCompliancePolicyProperties" minOccurs="0"/>
                <xsd:element ref="ns1:_ip_UnifiedCompliancePolicyUIAction"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Свойства единой политики соответствия требованиям" ma:hidden="true" ma:internalName="_ip_UnifiedCompliancePolicyProperties">
      <xsd:simpleType>
        <xsd:restriction base="dms:Note"/>
      </xsd:simpleType>
    </xsd:element>
    <xsd:element name="_ip_UnifiedCompliancePolicyUIAction" ma:index="13" nillable="true" ma:displayName="Действие с пользовательским интерфейсом в рамках единой политики соответствия требованиям"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a63fdcb-41de-41b7-a29c-51f72461a6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5" nillable="true" ma:taxonomy="true" ma:internalName="lcf76f155ced4ddcb4097134ff3c332f" ma:taxonomyFieldName="MediaServiceImageTags" ma:displayName="Теги изображений" ma:readOnly="false" ma:fieldId="{5cf76f15-5ced-4ddc-b409-7134ff3c332f}" ma:taxonomyMulti="true" ma:sspId="3dac30f7-4b6a-4d0c-a073-8dcd7cc3cb6e"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abcde4-0d41-4d92-9ad7-003839eabdeb" elementFormDefault="qualified">
    <xsd:import namespace="http://schemas.microsoft.com/office/2006/documentManagement/types"/>
    <xsd:import namespace="http://schemas.microsoft.com/office/infopath/2007/PartnerControls"/>
    <xsd:element name="SharedWithUsers" ma:index="10" nillable="true" ma:displayName="Общий доступ с использованием"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Совместно с подробностями" ma:internalName="SharedWithDetails" ma:readOnly="true">
      <xsd:simpleType>
        <xsd:restriction base="dms:Note">
          <xsd:maxLength value="255"/>
        </xsd:restriction>
      </xsd:simpleType>
    </xsd:element>
    <xsd:element name="TaxCatchAll" ma:index="16" nillable="true" ma:displayName="Taxonomy Catch All Column" ma:hidden="true" ma:list="{e50e6830-2c83-4f36-8696-426a14030bf5}" ma:internalName="TaxCatchAll" ma:showField="CatchAllData" ma:web="02abcde4-0d41-4d92-9ad7-003839eabd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02abcde4-0d41-4d92-9ad7-003839eabdeb" xsi:nil="true"/>
    <lcf76f155ced4ddcb4097134ff3c332f xmlns="9a63fdcb-41de-41b7-a29c-51f72461a67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D7F0394-DA30-41D1-BA79-55D90E960F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a63fdcb-41de-41b7-a29c-51f72461a67b"/>
    <ds:schemaRef ds:uri="02abcde4-0d41-4d92-9ad7-003839eabd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AE8BD70-FE7F-4E2E-8A0C-B56C29E75331}">
  <ds:schemaRefs>
    <ds:schemaRef ds:uri="http://schemas.microsoft.com/sharepoint/v3/contenttype/forms"/>
  </ds:schemaRefs>
</ds:datastoreItem>
</file>

<file path=customXml/itemProps3.xml><?xml version="1.0" encoding="utf-8"?>
<ds:datastoreItem xmlns:ds="http://schemas.openxmlformats.org/officeDocument/2006/customXml" ds:itemID="{BB233416-0D41-4853-A815-5627BA43D3C0}">
  <ds:schemaRefs>
    <ds:schemaRef ds:uri="http://schemas.microsoft.com/sharepoint/v3"/>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02abcde4-0d41-4d92-9ad7-003839eabdeb"/>
    <ds:schemaRef ds:uri="http://purl.org/dc/elements/1.1/"/>
    <ds:schemaRef ds:uri="http://schemas.microsoft.com/office/2006/metadata/properties"/>
    <ds:schemaRef ds:uri="9a63fdcb-41de-41b7-a29c-51f72461a67b"/>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29221</TotalTime>
  <Words>1868</Words>
  <Application>Microsoft Office PowerPoint</Application>
  <PresentationFormat>Широкоэкранный</PresentationFormat>
  <Paragraphs>171</Paragraphs>
  <Slides>18</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18</vt:i4>
      </vt:variant>
    </vt:vector>
  </HeadingPairs>
  <TitlesOfParts>
    <vt:vector size="28" baseType="lpstr">
      <vt:lpstr>Microsoft YaHei</vt:lpstr>
      <vt:lpstr>Arial</vt:lpstr>
      <vt:lpstr>Calibri</vt:lpstr>
      <vt:lpstr>Cambria Math</vt:lpstr>
      <vt:lpstr>Open Sans</vt:lpstr>
      <vt:lpstr>Open Sans Extrabold</vt:lpstr>
      <vt:lpstr>Open Sans Light</vt:lpstr>
      <vt:lpstr>Segoe UI</vt:lpstr>
      <vt:lpstr>Times New Roman</vt:lpstr>
      <vt:lpstr>Тема Office</vt:lpstr>
      <vt:lpstr>Презентация PowerPoint</vt:lpstr>
      <vt:lpstr>Introduction        </vt:lpstr>
      <vt:lpstr>Zubrin’s concept </vt:lpstr>
      <vt:lpstr>Double electrostatic layer in the ion sail mode. Design.</vt:lpstr>
      <vt:lpstr>Double Electrostatic Layer in Ion Sail Mode. Ion motion.</vt:lpstr>
      <vt:lpstr>Pressure of the ion flow on the double electrostatic layer in the ion sail mode.</vt:lpstr>
      <vt:lpstr>Leakage current density of the double electrostatic layer in the ion sail mode.</vt:lpstr>
      <vt:lpstr>Ion sail in the low Earth orbit region.</vt:lpstr>
      <vt:lpstr>Ion sail under the action of the solar wind.</vt:lpstr>
      <vt:lpstr>Calculated data</vt:lpstr>
      <vt:lpstr>Calculation of the grid potential</vt:lpstr>
      <vt:lpstr>Презентация PowerPoint</vt:lpstr>
      <vt:lpstr>Презентация PowerPoint</vt:lpstr>
      <vt:lpstr>Презентация PowerPoint</vt:lpstr>
      <vt:lpstr>Conclusion</vt:lpstr>
      <vt:lpstr>References</vt:lpstr>
      <vt:lpstr>References</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Надежда Лапшина</dc:creator>
  <cp:lastModifiedBy>Alex</cp:lastModifiedBy>
  <cp:revision>851</cp:revision>
  <dcterms:created xsi:type="dcterms:W3CDTF">2020-09-23T09:03:25Z</dcterms:created>
  <dcterms:modified xsi:type="dcterms:W3CDTF">2026-08-18T21:16:57Z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0x010100CD8C519613280949AA22B76DC3D9D7B2</vt:lpwstr>
  </property>
  <property fmtid="{D5CDD505-2E9C-101B-9397-08002B2CF9AE}" pid="3" name="MediaServiceImageTags">
    <vt:lpwstr/>
  </property>
</Properties>
</file>